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2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DC00"/>
    <a:srgbClr val="FFD500"/>
    <a:srgbClr val="FFD100"/>
    <a:srgbClr val="2EFE00"/>
    <a:srgbClr val="5DFF00"/>
    <a:srgbClr val="4CFF00"/>
    <a:srgbClr val="FE000B"/>
    <a:srgbClr val="B50008"/>
    <a:srgbClr val="FF0015"/>
    <a:srgbClr val="B60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69"/>
    <p:restoredTop sz="95827"/>
  </p:normalViewPr>
  <p:slideViewPr>
    <p:cSldViewPr snapToGrid="0" snapToObjects="1">
      <p:cViewPr varScale="1">
        <p:scale>
          <a:sx n="114" d="100"/>
          <a:sy n="114" d="100"/>
        </p:scale>
        <p:origin x="97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14FA1-15DA-B148-BA79-9312063BAA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67C482-F392-9E42-8D34-18D3249D7F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19264-3DD0-1C46-9C22-E36CE5F80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418C-9401-474A-8355-845032268BE9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AC1AC-B754-6D40-B7AC-A33486112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1F3E8-77B5-5F48-9093-FEF068E15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02D3-DF5D-1747-A53B-A5921AF3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03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8E3C4-3BA2-AE4C-935B-4BCBE1E4A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4B69A5-E1D0-8744-A55A-410BA1BE0E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356B21-7D7F-3344-B745-3F6CCEFE9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418C-9401-474A-8355-845032268BE9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00186-F365-6747-8573-DB92949E5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CE87C-2144-6041-A2A0-6642528C0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02D3-DF5D-1747-A53B-A5921AF3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007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016BDE-AB33-1E4A-842A-CF62208D38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E35336-47F7-1C47-A7FE-757845528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F69DA-011F-CE4A-A140-0D168664C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418C-9401-474A-8355-845032268BE9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819EC-B3F3-244F-92BC-34E2419DD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3F4BF-208B-BC45-9384-DA95EA9D1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02D3-DF5D-1747-A53B-A5921AF3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21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9E9B5-4BB1-114A-BA34-EFEE6D08E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E17CC-31F8-3342-B8E4-10F316BB0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08F8B-76B3-AE46-9142-02873210D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418C-9401-474A-8355-845032268BE9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E2FBF-511A-0844-882B-EF8AD56B6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BEC47-0386-8846-A4BC-7DE873DAC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02D3-DF5D-1747-A53B-A5921AF3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81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4FB8F-55C0-1346-9585-A6BF1EE17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715F1-D600-8C49-B49E-32BBB2B63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5CA40-28DD-684D-8A92-6EAB8CFA0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418C-9401-474A-8355-845032268BE9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0762C-A59A-9E4C-B8BC-FA772EE30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7061B-031F-D14C-AF06-F2423B702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02D3-DF5D-1747-A53B-A5921AF3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40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78DFD-C7C9-DA47-A62D-520E3CEBD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F7C0F-2604-9447-B874-ABDC721CCC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64E469-195E-5341-A2A5-5D1063466C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33C442-FA73-3646-B95E-B5BDC6CE5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418C-9401-474A-8355-845032268BE9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60B7A-289A-0D43-B103-3016C7652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17AB3-E3CF-6645-91CB-37592484A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02D3-DF5D-1747-A53B-A5921AF3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43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3431C-A23A-1B47-92A3-0C150A27D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8D5773-7002-2D49-9ABE-01DB208D0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BC3066-9F3A-A244-8C37-96A67B1146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F0D848-C2CA-E044-A661-3D2FDDB307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C030E0-40BE-8142-8790-6D42819AF8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D77806-540D-3A43-9C3E-82AFBFF21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418C-9401-474A-8355-845032268BE9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C6F591-8593-224A-93A3-B250DE558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2F85B8-AAD2-D44F-8D35-6374C00CE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02D3-DF5D-1747-A53B-A5921AF3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4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54387-71CE-704D-99C9-5007DA030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9C5410-8E2E-8148-80AC-DFC2C708E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418C-9401-474A-8355-845032268BE9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92E4F7-C9CF-0346-8F5A-228F8B669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E12822-C665-C845-A4AC-823B480E7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02D3-DF5D-1747-A53B-A5921AF3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90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819115-C14E-5A45-B078-BF8657F6E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418C-9401-474A-8355-845032268BE9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D4D455-F317-F645-981E-832B06FD2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5E6B46-F9A7-9847-999C-B69CFE9C2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02D3-DF5D-1747-A53B-A5921AF3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70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8564A-600B-5F4A-AC64-7B973BB22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573DE-F1E3-AC45-9A87-7432F108F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2DB569-9BFB-C94F-9B54-9395DD5D04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26ABFA-92E0-5548-AA87-F8F45CDD9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418C-9401-474A-8355-845032268BE9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DA640D-0953-0947-9403-13A02A62F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436CC3-AE1B-874A-849E-5D4AAECC3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02D3-DF5D-1747-A53B-A5921AF3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1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86339-D210-9440-9F50-8346E2BCF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34B0B4-829B-BE49-80BF-2501F06D4A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BE60C0-7D8F-D04A-B836-F0C27210E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014D2B-360A-BC45-BEC0-DD0B0F356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8418C-9401-474A-8355-845032268BE9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131E4-3BA0-EE4B-B7E4-3939EA700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F41D9-80CF-D840-B605-4F475C133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C02D3-DF5D-1747-A53B-A5921AF3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73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1C767D-F447-5442-B180-ADF3478B8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F77394-CA42-2A48-9567-F77CE205B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FEEC3-3E37-AC4A-8448-317B806039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8418C-9401-474A-8355-845032268BE9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3AE53-996E-0349-8AB4-C4EAAEC0FB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F84F5-6491-904A-A27E-1B09AB74C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C02D3-DF5D-1747-A53B-A5921AF39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86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4F9A1-6F98-3640-8B5B-E78BA4FB8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05179" y="200283"/>
            <a:ext cx="10515600" cy="1325563"/>
          </a:xfrm>
        </p:spPr>
        <p:txBody>
          <a:bodyPr/>
          <a:lstStyle/>
          <a:p>
            <a:r>
              <a:rPr lang="en-US" dirty="0"/>
              <a:t>White Light – Red </a:t>
            </a:r>
            <a:r>
              <a:rPr lang="en-US" dirty="0" err="1"/>
              <a:t>Colour</a:t>
            </a:r>
            <a:r>
              <a:rPr lang="en-US" dirty="0"/>
              <a:t> Paper Sample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AD1C7CD-2CEB-8640-87BF-E12DC5F372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14672"/>
              </p:ext>
            </p:extLst>
          </p:nvPr>
        </p:nvGraphicFramePr>
        <p:xfrm>
          <a:off x="9359034" y="676673"/>
          <a:ext cx="4816356" cy="58451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2726">
                  <a:extLst>
                    <a:ext uri="{9D8B030D-6E8A-4147-A177-3AD203B41FA5}">
                      <a16:colId xmlns:a16="http://schemas.microsoft.com/office/drawing/2014/main" val="273126273"/>
                    </a:ext>
                  </a:extLst>
                </a:gridCol>
                <a:gridCol w="802726">
                  <a:extLst>
                    <a:ext uri="{9D8B030D-6E8A-4147-A177-3AD203B41FA5}">
                      <a16:colId xmlns:a16="http://schemas.microsoft.com/office/drawing/2014/main" val="1439186443"/>
                    </a:ext>
                  </a:extLst>
                </a:gridCol>
                <a:gridCol w="802726">
                  <a:extLst>
                    <a:ext uri="{9D8B030D-6E8A-4147-A177-3AD203B41FA5}">
                      <a16:colId xmlns:a16="http://schemas.microsoft.com/office/drawing/2014/main" val="3628216631"/>
                    </a:ext>
                  </a:extLst>
                </a:gridCol>
                <a:gridCol w="802726">
                  <a:extLst>
                    <a:ext uri="{9D8B030D-6E8A-4147-A177-3AD203B41FA5}">
                      <a16:colId xmlns:a16="http://schemas.microsoft.com/office/drawing/2014/main" val="3326305384"/>
                    </a:ext>
                  </a:extLst>
                </a:gridCol>
                <a:gridCol w="802726">
                  <a:extLst>
                    <a:ext uri="{9D8B030D-6E8A-4147-A177-3AD203B41FA5}">
                      <a16:colId xmlns:a16="http://schemas.microsoft.com/office/drawing/2014/main" val="3994002030"/>
                    </a:ext>
                  </a:extLst>
                </a:gridCol>
                <a:gridCol w="802726">
                  <a:extLst>
                    <a:ext uri="{9D8B030D-6E8A-4147-A177-3AD203B41FA5}">
                      <a16:colId xmlns:a16="http://schemas.microsoft.com/office/drawing/2014/main" val="324753976"/>
                    </a:ext>
                  </a:extLst>
                </a:gridCol>
              </a:tblGrid>
              <a:tr h="146892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R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G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B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Hue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187069322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Calibration Red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181.861461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47.0533252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60.1958121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354.1505814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3081433901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3292925799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A53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442115076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Reference Red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254.3957307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130.1625616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125.2512315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2.281783621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1998243475"/>
                  </a:ext>
                </a:extLst>
              </a:tr>
              <a:tr h="430513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k A53-R1 to red reference calibration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 dirty="0">
                          <a:effectLst/>
                        </a:rPr>
                        <a:t>0.71487623</a:t>
                      </a:r>
                      <a:endParaRPr lang="en-SG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 dirty="0">
                          <a:effectLst/>
                        </a:rPr>
                        <a:t>0.361496613</a:t>
                      </a:r>
                      <a:endParaRPr lang="en-SG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 dirty="0">
                          <a:effectLst/>
                        </a:rPr>
                        <a:t>0.480600561</a:t>
                      </a:r>
                      <a:endParaRPr lang="en-SG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51047149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Reference Red*k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181.861461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47.0533252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60.1958121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1997396120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3700722217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Sample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254.1363922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132.9956003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112.8485229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8.555756732</a:t>
                      </a:r>
                      <a:endParaRPr lang="en-SG" sz="900" b="0" i="0" u="none" strike="noStrike">
                        <a:solidFill>
                          <a:srgbClr val="4472C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3537383682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Sample*k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181.6760661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48.07745909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54.2350634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357.23458</a:t>
                      </a:r>
                      <a:endParaRPr lang="en-SG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1512890672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Hue Ratio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NA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3752753658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Hue Translation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0.424554533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2004387098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3503435792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351370966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A96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279868407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Reference Red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255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125.6392045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142.5866477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352.1394532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917107789"/>
                  </a:ext>
                </a:extLst>
              </a:tr>
              <a:tr h="430513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k A53-R1 to red reference calibration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0.7131822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0.374511486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0.422170049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1751938443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Reference Red*k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181.861461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47.0533252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60.1958121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474165069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 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3527539841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Sample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254.9833333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143.7666667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151.81875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355.6560018</a:t>
                      </a:r>
                      <a:endParaRPr lang="en-SG" sz="900" b="0" i="0" u="none" strike="noStrike">
                        <a:solidFill>
                          <a:srgbClr val="4472C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3007929067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Sample*k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181.8495746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53.84226798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64.09332917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355.1950893</a:t>
                      </a:r>
                      <a:endParaRPr lang="en-SG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1454825166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Hue Ratio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357.6872137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3617579770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Hue Translation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357.6671301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3616881156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2183009258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4051129594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Iphone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282287307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Reference Red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251.2025862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67.42586207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72.70258621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358.2772386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3184126447"/>
                  </a:ext>
                </a:extLst>
              </a:tr>
              <a:tr h="430513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k A53-R1 to red reference calibration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0.723963331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0.697852779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0.827973463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3587792615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Reference Red*k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181.861461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47.0533252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60.1958121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1191578803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 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875152499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Sample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250.616129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96.81693548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88.71048387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3.004139209</a:t>
                      </a:r>
                      <a:endParaRPr lang="en-SG" sz="900" b="0" i="0" u="none" strike="noStrike">
                        <a:solidFill>
                          <a:srgbClr val="4472C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2249926552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Sample*k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181.4368875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67.56396745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73.44992657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356.8986696</a:t>
                      </a:r>
                      <a:endParaRPr lang="en-SG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2279029320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Hue Ratio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2.969537366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259954834"/>
                  </a:ext>
                </a:extLst>
              </a:tr>
              <a:tr h="146892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Hue Translation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 dirty="0">
                          <a:effectLst/>
                        </a:rPr>
                        <a:t>358.877482</a:t>
                      </a:r>
                      <a:endParaRPr lang="en-SG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15" marR="4915" marT="4915" marB="0" anchor="b"/>
                </a:tc>
                <a:extLst>
                  <a:ext uri="{0D108BD9-81ED-4DB2-BD59-A6C34878D82A}">
                    <a16:rowId xmlns:a16="http://schemas.microsoft.com/office/drawing/2014/main" val="114325089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9E0B998E-6DB6-F5C8-3FBC-463899C01C43}"/>
              </a:ext>
            </a:extLst>
          </p:cNvPr>
          <p:cNvGrpSpPr/>
          <p:nvPr/>
        </p:nvGrpSpPr>
        <p:grpSpPr>
          <a:xfrm>
            <a:off x="-981220" y="1838708"/>
            <a:ext cx="7593527" cy="3684764"/>
            <a:chOff x="-981220" y="1838708"/>
            <a:chExt cx="7593527" cy="3684764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4FFB25F-0DF9-6742-A5CA-FE3539749613}"/>
                </a:ext>
              </a:extLst>
            </p:cNvPr>
            <p:cNvSpPr txBox="1"/>
            <p:nvPr/>
          </p:nvSpPr>
          <p:spPr>
            <a:xfrm>
              <a:off x="1639794" y="2222814"/>
              <a:ext cx="551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A53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909E85A-A697-344F-929D-D6AC764781E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55671" y="2653627"/>
              <a:ext cx="720000" cy="720000"/>
            </a:xfrm>
            <a:prstGeom prst="rect">
              <a:avLst/>
            </a:prstGeom>
            <a:solidFill>
              <a:srgbClr val="FE82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2.3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7C9725F-27F3-F244-9367-70DBE0884D8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03680" y="2653627"/>
              <a:ext cx="720000" cy="720000"/>
            </a:xfrm>
            <a:prstGeom prst="rect">
              <a:avLst/>
            </a:prstGeom>
            <a:solidFill>
              <a:srgbClr val="FF7E8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352.1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1406840-2BB7-D44B-B929-451403CD67F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33738" y="2653627"/>
              <a:ext cx="720000" cy="720000"/>
            </a:xfrm>
            <a:prstGeom prst="rect">
              <a:avLst/>
            </a:prstGeom>
            <a:solidFill>
              <a:srgbClr val="B62F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354.2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6496D62-6C72-1343-8563-B62B71089B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081747" y="2653627"/>
              <a:ext cx="720000" cy="720000"/>
            </a:xfrm>
            <a:prstGeom prst="rect">
              <a:avLst/>
            </a:prstGeom>
            <a:solidFill>
              <a:srgbClr val="B62F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354.2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B65787-D78E-7F42-B7A2-329EF31B9692}"/>
                </a:ext>
              </a:extLst>
            </p:cNvPr>
            <p:cNvSpPr txBox="1"/>
            <p:nvPr/>
          </p:nvSpPr>
          <p:spPr>
            <a:xfrm>
              <a:off x="-967187" y="2792722"/>
              <a:ext cx="25053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SG" sz="1800" dirty="0" err="1">
                  <a:latin typeface="Times New Roman" panose="02020603050405020304" pitchFamily="18" charset="0"/>
                </a:rPr>
                <a:t>SpyderCheckr</a:t>
              </a:r>
              <a:r>
                <a:rPr lang="en-SG" sz="1800" dirty="0">
                  <a:latin typeface="Times New Roman" panose="02020603050405020304" pitchFamily="18" charset="0"/>
                </a:rPr>
                <a:t> </a:t>
              </a:r>
              <a:r>
                <a:rPr lang="en-US" dirty="0"/>
                <a:t>Reference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831BDD6-A6BA-AC4F-B0CD-07466D4C7F14}"/>
                </a:ext>
              </a:extLst>
            </p:cNvPr>
            <p:cNvSpPr txBox="1"/>
            <p:nvPr/>
          </p:nvSpPr>
          <p:spPr>
            <a:xfrm>
              <a:off x="287351" y="4298143"/>
              <a:ext cx="8755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Sample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65D46062-71A8-7546-ABA4-4D4AEE28A21E}"/>
                </a:ext>
              </a:extLst>
            </p:cNvPr>
            <p:cNvSpPr txBox="1"/>
            <p:nvPr/>
          </p:nvSpPr>
          <p:spPr>
            <a:xfrm>
              <a:off x="4426134" y="2222814"/>
              <a:ext cx="551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A53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B6AB75AB-D30B-4840-9CB1-6825B82658ED}"/>
                </a:ext>
              </a:extLst>
            </p:cNvPr>
            <p:cNvSpPr txBox="1"/>
            <p:nvPr/>
          </p:nvSpPr>
          <p:spPr>
            <a:xfrm>
              <a:off x="5165870" y="2239666"/>
              <a:ext cx="551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A96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92F70D0-C013-A846-BC03-D88C7AD4BC07}"/>
                </a:ext>
              </a:extLst>
            </p:cNvPr>
            <p:cNvSpPr txBox="1"/>
            <p:nvPr/>
          </p:nvSpPr>
          <p:spPr>
            <a:xfrm>
              <a:off x="2387219" y="2222814"/>
              <a:ext cx="551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A96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150C2EAE-651A-1E42-BDBF-5A1288F3F401}"/>
                </a:ext>
              </a:extLst>
            </p:cNvPr>
            <p:cNvSpPr txBox="1"/>
            <p:nvPr/>
          </p:nvSpPr>
          <p:spPr>
            <a:xfrm>
              <a:off x="2137215" y="1838708"/>
              <a:ext cx="10517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Raw data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26F986AD-8279-DF49-BAF4-FEC26F452C88}"/>
                </a:ext>
              </a:extLst>
            </p:cNvPr>
            <p:cNvSpPr txBox="1"/>
            <p:nvPr/>
          </p:nvSpPr>
          <p:spPr>
            <a:xfrm>
              <a:off x="4543916" y="1851652"/>
              <a:ext cx="18203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After Calibration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FA05F55-3ADA-5446-A77B-D51FF79CBDC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29756" y="2653627"/>
              <a:ext cx="720000" cy="720000"/>
            </a:xfrm>
            <a:prstGeom prst="rect">
              <a:avLst/>
            </a:prstGeom>
            <a:solidFill>
              <a:srgbClr val="B62F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354.2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777832E-282C-9445-8B93-9530AE4EE44D}"/>
                </a:ext>
              </a:extLst>
            </p:cNvPr>
            <p:cNvSpPr txBox="1"/>
            <p:nvPr/>
          </p:nvSpPr>
          <p:spPr>
            <a:xfrm>
              <a:off x="5767204" y="2239666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err="1"/>
                <a:t>Iphone</a:t>
              </a:r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BAF8B12-CDF3-FA4F-BA39-193906F4A80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51689" y="2653627"/>
              <a:ext cx="720000" cy="720000"/>
            </a:xfrm>
            <a:prstGeom prst="rect">
              <a:avLst/>
            </a:prstGeom>
            <a:solidFill>
              <a:srgbClr val="FC43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358.3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C71E6FBA-4D63-ED4A-B7DA-C8815B9A7721}"/>
                </a:ext>
              </a:extLst>
            </p:cNvPr>
            <p:cNvSpPr txBox="1"/>
            <p:nvPr/>
          </p:nvSpPr>
          <p:spPr>
            <a:xfrm>
              <a:off x="2984853" y="2227916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err="1"/>
                <a:t>Iphone</a:t>
              </a:r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66C6619-FA97-FC49-BC9F-2D808B925D4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55671" y="4122809"/>
              <a:ext cx="720000" cy="720000"/>
            </a:xfrm>
            <a:prstGeom prst="rect">
              <a:avLst/>
            </a:prstGeom>
            <a:solidFill>
              <a:srgbClr val="FE85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8.6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78E249C-25F2-524A-BC9F-928D3939EAA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03680" y="4122809"/>
              <a:ext cx="720000" cy="720000"/>
            </a:xfrm>
            <a:prstGeom prst="rect">
              <a:avLst/>
            </a:prstGeom>
            <a:solidFill>
              <a:srgbClr val="FB61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355.7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D1890ADE-D802-9E49-94A3-56EA0EF033D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33738" y="4122809"/>
              <a:ext cx="720000" cy="720000"/>
            </a:xfrm>
            <a:prstGeom prst="rect">
              <a:avLst/>
            </a:prstGeom>
            <a:solidFill>
              <a:srgbClr val="B630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357.2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E4486C15-18AD-184F-A058-FD494A99261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081747" y="4122809"/>
              <a:ext cx="720000" cy="720000"/>
            </a:xfrm>
            <a:prstGeom prst="rect">
              <a:avLst/>
            </a:prstGeom>
            <a:solidFill>
              <a:srgbClr val="B636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355.2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F566382-1541-B14F-A7EC-E189523442B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29756" y="4122809"/>
              <a:ext cx="720000" cy="720000"/>
            </a:xfrm>
            <a:prstGeom prst="rect">
              <a:avLst/>
            </a:prstGeom>
            <a:solidFill>
              <a:srgbClr val="B544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356.9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AD125E11-CED3-C546-A3B8-50FA0638E0D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51689" y="4122809"/>
              <a:ext cx="720000" cy="720000"/>
            </a:xfrm>
            <a:prstGeom prst="rect">
              <a:avLst/>
            </a:prstGeom>
            <a:solidFill>
              <a:srgbClr val="FB61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3.00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5768504-84CA-474B-900C-59122CCB6DF1}"/>
                </a:ext>
              </a:extLst>
            </p:cNvPr>
            <p:cNvSpPr txBox="1"/>
            <p:nvPr/>
          </p:nvSpPr>
          <p:spPr>
            <a:xfrm>
              <a:off x="-981220" y="5154140"/>
              <a:ext cx="34150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Sample Standard Deviation 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C68932A4-6435-2F47-9CEB-C9E9109F6A45}"/>
                </a:ext>
              </a:extLst>
            </p:cNvPr>
            <p:cNvSpPr txBox="1"/>
            <p:nvPr/>
          </p:nvSpPr>
          <p:spPr>
            <a:xfrm>
              <a:off x="2025394" y="5136446"/>
              <a:ext cx="12578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6.47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27A64A2A-E22A-5C45-B3A2-7D1CE5FCEB05}"/>
                </a:ext>
              </a:extLst>
            </p:cNvPr>
            <p:cNvSpPr txBox="1"/>
            <p:nvPr/>
          </p:nvSpPr>
          <p:spPr>
            <a:xfrm>
              <a:off x="4804399" y="5136446"/>
              <a:ext cx="12578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1.08</a:t>
              </a: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737246A9-FF8E-EC41-97C2-778880310A6A}"/>
                </a:ext>
              </a:extLst>
            </p:cNvPr>
            <p:cNvCxnSpPr>
              <a:cxnSpLocks/>
              <a:stCxn id="33" idx="3"/>
              <a:endCxn id="18" idx="1"/>
            </p:cNvCxnSpPr>
            <p:nvPr/>
          </p:nvCxnSpPr>
          <p:spPr>
            <a:xfrm>
              <a:off x="3771689" y="3013627"/>
              <a:ext cx="562049" cy="0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C94CF392-4EC6-8842-97F3-D78A62C279E1}"/>
                </a:ext>
              </a:extLst>
            </p:cNvPr>
            <p:cNvCxnSpPr>
              <a:cxnSpLocks/>
              <a:stCxn id="52" idx="3"/>
              <a:endCxn id="49" idx="1"/>
            </p:cNvCxnSpPr>
            <p:nvPr/>
          </p:nvCxnSpPr>
          <p:spPr>
            <a:xfrm>
              <a:off x="3771689" y="4482809"/>
              <a:ext cx="562049" cy="0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9DABA716-237A-7249-A38A-49F3FBCE7350}"/>
              </a:ext>
            </a:extLst>
          </p:cNvPr>
          <p:cNvSpPr>
            <a:spLocks noChangeAspect="1"/>
          </p:cNvSpPr>
          <p:nvPr/>
        </p:nvSpPr>
        <p:spPr>
          <a:xfrm>
            <a:off x="4389524" y="6186441"/>
            <a:ext cx="720000" cy="720000"/>
          </a:xfrm>
          <a:prstGeom prst="rect">
            <a:avLst/>
          </a:prstGeom>
          <a:solidFill>
            <a:srgbClr val="FF00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357.2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1F2830E-B964-4F46-AE0A-AA11EA87D638}"/>
              </a:ext>
            </a:extLst>
          </p:cNvPr>
          <p:cNvSpPr>
            <a:spLocks noChangeAspect="1"/>
          </p:cNvSpPr>
          <p:nvPr/>
        </p:nvSpPr>
        <p:spPr>
          <a:xfrm>
            <a:off x="5137533" y="6186441"/>
            <a:ext cx="720000" cy="720000"/>
          </a:xfrm>
          <a:prstGeom prst="rect">
            <a:avLst/>
          </a:prstGeom>
          <a:solidFill>
            <a:srgbClr val="FF00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355.2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8654E6B-4B7E-7B4E-8305-EFE905640D4B}"/>
              </a:ext>
            </a:extLst>
          </p:cNvPr>
          <p:cNvSpPr>
            <a:spLocks noChangeAspect="1"/>
          </p:cNvSpPr>
          <p:nvPr/>
        </p:nvSpPr>
        <p:spPr>
          <a:xfrm>
            <a:off x="5885542" y="6186441"/>
            <a:ext cx="720000" cy="720000"/>
          </a:xfrm>
          <a:prstGeom prst="rect">
            <a:avLst/>
          </a:prstGeom>
          <a:solidFill>
            <a:srgbClr val="FE0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356.9</a:t>
            </a:r>
          </a:p>
        </p:txBody>
      </p:sp>
    </p:spTree>
    <p:extLst>
      <p:ext uri="{BB962C8B-B14F-4D97-AF65-F5344CB8AC3E}">
        <p14:creationId xmlns:p14="http://schemas.microsoft.com/office/powerpoint/2010/main" val="3625977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927A021-B17E-980C-30E3-64D5541A8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3115" y="1205102"/>
            <a:ext cx="5484912" cy="1325563"/>
          </a:xfrm>
        </p:spPr>
        <p:txBody>
          <a:bodyPr>
            <a:normAutofit/>
          </a:bodyPr>
          <a:lstStyle/>
          <a:p>
            <a:r>
              <a:rPr lang="en-US" sz="2400" dirty="0"/>
              <a:t>White </a:t>
            </a:r>
            <a:r>
              <a:rPr lang="en-US" sz="1800" dirty="0"/>
              <a:t>Light</a:t>
            </a:r>
            <a:r>
              <a:rPr lang="en-US" sz="2400" dirty="0"/>
              <a:t> – Red </a:t>
            </a:r>
            <a:r>
              <a:rPr lang="en-US" sz="2400" dirty="0" err="1"/>
              <a:t>Colour</a:t>
            </a:r>
            <a:r>
              <a:rPr lang="en-US" sz="2400" dirty="0"/>
              <a:t> Paper Sample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08C2508-942F-13D1-B1D8-2E949E4A8390}"/>
              </a:ext>
            </a:extLst>
          </p:cNvPr>
          <p:cNvGrpSpPr/>
          <p:nvPr/>
        </p:nvGrpSpPr>
        <p:grpSpPr>
          <a:xfrm>
            <a:off x="1181124" y="2208040"/>
            <a:ext cx="7530976" cy="3684764"/>
            <a:chOff x="-981220" y="1838708"/>
            <a:chExt cx="7530976" cy="368476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55FE55B-776C-8A8E-128B-0193D576E3C9}"/>
                </a:ext>
              </a:extLst>
            </p:cNvPr>
            <p:cNvSpPr txBox="1"/>
            <p:nvPr/>
          </p:nvSpPr>
          <p:spPr>
            <a:xfrm>
              <a:off x="1633382" y="2222814"/>
              <a:ext cx="564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HP1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0F85E8A-F618-4C3E-02B4-B16A793D687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55671" y="2653627"/>
              <a:ext cx="720000" cy="720000"/>
            </a:xfrm>
            <a:prstGeom prst="rect">
              <a:avLst/>
            </a:prstGeom>
            <a:solidFill>
              <a:srgbClr val="FE82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2.3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3DD1C76-A851-36AA-CD07-8919C2EB869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03680" y="2653627"/>
              <a:ext cx="720000" cy="720000"/>
            </a:xfrm>
            <a:prstGeom prst="rect">
              <a:avLst/>
            </a:prstGeom>
            <a:solidFill>
              <a:srgbClr val="FF7E8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352.1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C8608BE-B5AB-87D3-FDE1-6C2AF6DD9B6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33738" y="2653627"/>
              <a:ext cx="720000" cy="720000"/>
            </a:xfrm>
            <a:prstGeom prst="rect">
              <a:avLst/>
            </a:prstGeom>
            <a:solidFill>
              <a:srgbClr val="B62F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354.2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18E2F98-4D3C-C622-73C9-51FF241DB27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081747" y="2653627"/>
              <a:ext cx="720000" cy="720000"/>
            </a:xfrm>
            <a:prstGeom prst="rect">
              <a:avLst/>
            </a:prstGeom>
            <a:solidFill>
              <a:srgbClr val="B62F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354.2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ACBEC80-C29F-0F19-C6E7-4F5892AA0256}"/>
                </a:ext>
              </a:extLst>
            </p:cNvPr>
            <p:cNvSpPr txBox="1"/>
            <p:nvPr/>
          </p:nvSpPr>
          <p:spPr>
            <a:xfrm>
              <a:off x="-967187" y="2792722"/>
              <a:ext cx="25053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SG" sz="1800" dirty="0" err="1">
                  <a:latin typeface="Times New Roman" panose="02020603050405020304" pitchFamily="18" charset="0"/>
                </a:rPr>
                <a:t>SpyderCheckr</a:t>
              </a:r>
              <a:r>
                <a:rPr lang="en-SG" sz="1800" dirty="0">
                  <a:latin typeface="Times New Roman" panose="02020603050405020304" pitchFamily="18" charset="0"/>
                </a:rPr>
                <a:t> </a:t>
              </a:r>
              <a:r>
                <a:rPr lang="en-US" dirty="0"/>
                <a:t>Reference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A38A01F-ED26-887A-5B86-73A5B2D39F3A}"/>
                </a:ext>
              </a:extLst>
            </p:cNvPr>
            <p:cNvSpPr txBox="1"/>
            <p:nvPr/>
          </p:nvSpPr>
          <p:spPr>
            <a:xfrm>
              <a:off x="287351" y="4298143"/>
              <a:ext cx="8755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Sample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A2C929A-8DA0-59EA-4B13-DA357A5B52D0}"/>
                </a:ext>
              </a:extLst>
            </p:cNvPr>
            <p:cNvSpPr txBox="1"/>
            <p:nvPr/>
          </p:nvSpPr>
          <p:spPr>
            <a:xfrm>
              <a:off x="4419722" y="2222814"/>
              <a:ext cx="564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HP1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7EF5287-F1AE-EFE8-ACBC-D4D4E44CCC11}"/>
                </a:ext>
              </a:extLst>
            </p:cNvPr>
            <p:cNvSpPr txBox="1"/>
            <p:nvPr/>
          </p:nvSpPr>
          <p:spPr>
            <a:xfrm>
              <a:off x="5159458" y="2239666"/>
              <a:ext cx="564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HP2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F224C51-DBF7-5DD5-B0E8-70674C4FF902}"/>
                </a:ext>
              </a:extLst>
            </p:cNvPr>
            <p:cNvSpPr txBox="1"/>
            <p:nvPr/>
          </p:nvSpPr>
          <p:spPr>
            <a:xfrm>
              <a:off x="2380806" y="2222814"/>
              <a:ext cx="564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HP2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90EF091-299A-2F08-55F3-D0C136126272}"/>
                </a:ext>
              </a:extLst>
            </p:cNvPr>
            <p:cNvSpPr txBox="1"/>
            <p:nvPr/>
          </p:nvSpPr>
          <p:spPr>
            <a:xfrm>
              <a:off x="2137215" y="1838708"/>
              <a:ext cx="10517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Raw data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F423E3D-BAC7-1465-A881-8129D5337FED}"/>
                </a:ext>
              </a:extLst>
            </p:cNvPr>
            <p:cNvSpPr txBox="1"/>
            <p:nvPr/>
          </p:nvSpPr>
          <p:spPr>
            <a:xfrm>
              <a:off x="4543916" y="1851652"/>
              <a:ext cx="18203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After Calibration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D295624-9BFD-356A-6478-E2C79105B92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29756" y="2653627"/>
              <a:ext cx="720000" cy="720000"/>
            </a:xfrm>
            <a:prstGeom prst="rect">
              <a:avLst/>
            </a:prstGeom>
            <a:solidFill>
              <a:srgbClr val="B62F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354.2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0D9DDEC-75D3-57CC-A8F3-81ADAD75C4C0}"/>
                </a:ext>
              </a:extLst>
            </p:cNvPr>
            <p:cNvSpPr txBox="1"/>
            <p:nvPr/>
          </p:nvSpPr>
          <p:spPr>
            <a:xfrm>
              <a:off x="5907466" y="2239666"/>
              <a:ext cx="564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HP3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C7C6F8C-B0B1-2092-3018-F2C2360AC9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51689" y="2653627"/>
              <a:ext cx="720000" cy="720000"/>
            </a:xfrm>
            <a:prstGeom prst="rect">
              <a:avLst/>
            </a:prstGeom>
            <a:solidFill>
              <a:srgbClr val="FC43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358.3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E2D5839-7E6E-3718-C197-209147680E5E}"/>
                </a:ext>
              </a:extLst>
            </p:cNvPr>
            <p:cNvSpPr txBox="1"/>
            <p:nvPr/>
          </p:nvSpPr>
          <p:spPr>
            <a:xfrm>
              <a:off x="3125115" y="2227916"/>
              <a:ext cx="564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HP3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66A0829-90D4-69EA-ED70-93D88C0279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55671" y="4122809"/>
              <a:ext cx="720000" cy="720000"/>
            </a:xfrm>
            <a:prstGeom prst="rect">
              <a:avLst/>
            </a:prstGeom>
            <a:solidFill>
              <a:srgbClr val="FE85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8.6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4B5416F-9327-7124-62C5-7DF199B347E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03680" y="4122809"/>
              <a:ext cx="720000" cy="720000"/>
            </a:xfrm>
            <a:prstGeom prst="rect">
              <a:avLst/>
            </a:prstGeom>
            <a:solidFill>
              <a:srgbClr val="FB61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355.7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E7B1590-966F-E087-A178-BE28A71A837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33738" y="4122809"/>
              <a:ext cx="720000" cy="720000"/>
            </a:xfrm>
            <a:prstGeom prst="rect">
              <a:avLst/>
            </a:prstGeom>
            <a:solidFill>
              <a:srgbClr val="B630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357.2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4FA5B7B-3238-5AB2-BD69-EA7AC967C0F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081747" y="4122809"/>
              <a:ext cx="720000" cy="720000"/>
            </a:xfrm>
            <a:prstGeom prst="rect">
              <a:avLst/>
            </a:prstGeom>
            <a:solidFill>
              <a:srgbClr val="B636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355.2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A03567A-ACD4-9977-6212-A8F5CB1DE1D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29756" y="4122809"/>
              <a:ext cx="720000" cy="720000"/>
            </a:xfrm>
            <a:prstGeom prst="rect">
              <a:avLst/>
            </a:prstGeom>
            <a:solidFill>
              <a:srgbClr val="B544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356.9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8220715-869D-8384-F722-46383246E0A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051689" y="4122809"/>
              <a:ext cx="720000" cy="720000"/>
            </a:xfrm>
            <a:prstGeom prst="rect">
              <a:avLst/>
            </a:prstGeom>
            <a:solidFill>
              <a:srgbClr val="FB61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ysClr val="windowText" lastClr="000000"/>
                  </a:solidFill>
                </a:rPr>
                <a:t>3.00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982FD5E-B1E7-FEAA-2576-92D8B5D8F558}"/>
                </a:ext>
              </a:extLst>
            </p:cNvPr>
            <p:cNvSpPr txBox="1"/>
            <p:nvPr/>
          </p:nvSpPr>
          <p:spPr>
            <a:xfrm>
              <a:off x="-981220" y="5154140"/>
              <a:ext cx="34150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Sample Standard Deviation 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10D1843-5A34-0BA7-1973-FCC6C680B541}"/>
                </a:ext>
              </a:extLst>
            </p:cNvPr>
            <p:cNvSpPr txBox="1"/>
            <p:nvPr/>
          </p:nvSpPr>
          <p:spPr>
            <a:xfrm>
              <a:off x="2025394" y="5136446"/>
              <a:ext cx="12578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6.47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FCC869D4-FAF0-08AF-1CB3-F2E48D0AA2EA}"/>
                </a:ext>
              </a:extLst>
            </p:cNvPr>
            <p:cNvSpPr txBox="1"/>
            <p:nvPr/>
          </p:nvSpPr>
          <p:spPr>
            <a:xfrm>
              <a:off x="4804399" y="5136446"/>
              <a:ext cx="12578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1.08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869FB9A5-EA5D-205A-A39C-9E3624987ED9}"/>
                </a:ext>
              </a:extLst>
            </p:cNvPr>
            <p:cNvCxnSpPr>
              <a:cxnSpLocks/>
              <a:stCxn id="20" idx="3"/>
              <a:endCxn id="9" idx="1"/>
            </p:cNvCxnSpPr>
            <p:nvPr/>
          </p:nvCxnSpPr>
          <p:spPr>
            <a:xfrm>
              <a:off x="3771689" y="3013627"/>
              <a:ext cx="562049" cy="0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DC4F9E2E-60CA-5E39-B242-1F2D309A02F9}"/>
                </a:ext>
              </a:extLst>
            </p:cNvPr>
            <p:cNvCxnSpPr>
              <a:cxnSpLocks/>
              <a:stCxn id="27" idx="3"/>
              <a:endCxn id="24" idx="1"/>
            </p:cNvCxnSpPr>
            <p:nvPr/>
          </p:nvCxnSpPr>
          <p:spPr>
            <a:xfrm>
              <a:off x="3771689" y="4482809"/>
              <a:ext cx="562049" cy="0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68740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4F9A1-6F98-3640-8B5B-E78BA4FB8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White Light – Green Sample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FFB25F-0DF9-6742-A5CA-FE3539749613}"/>
              </a:ext>
            </a:extLst>
          </p:cNvPr>
          <p:cNvSpPr txBox="1"/>
          <p:nvPr/>
        </p:nvSpPr>
        <p:spPr>
          <a:xfrm>
            <a:off x="1639794" y="2222814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A53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09E85A-A697-344F-929D-D6AC764781E1}"/>
              </a:ext>
            </a:extLst>
          </p:cNvPr>
          <p:cNvSpPr>
            <a:spLocks noChangeAspect="1"/>
          </p:cNvSpPr>
          <p:nvPr/>
        </p:nvSpPr>
        <p:spPr>
          <a:xfrm>
            <a:off x="1555671" y="2653627"/>
            <a:ext cx="720000" cy="720000"/>
          </a:xfrm>
          <a:prstGeom prst="rect">
            <a:avLst/>
          </a:prstGeom>
          <a:solidFill>
            <a:srgbClr val="6AD9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141.5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C9725F-27F3-F244-9367-70DBE0884D88}"/>
              </a:ext>
            </a:extLst>
          </p:cNvPr>
          <p:cNvSpPr>
            <a:spLocks noChangeAspect="1"/>
          </p:cNvSpPr>
          <p:nvPr/>
        </p:nvSpPr>
        <p:spPr>
          <a:xfrm>
            <a:off x="2303680" y="2653627"/>
            <a:ext cx="720000" cy="720000"/>
          </a:xfrm>
          <a:prstGeom prst="rect">
            <a:avLst/>
          </a:prstGeom>
          <a:solidFill>
            <a:srgbClr val="83F4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123.9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1406840-2BB7-D44B-B929-451403CD67FA}"/>
              </a:ext>
            </a:extLst>
          </p:cNvPr>
          <p:cNvSpPr>
            <a:spLocks noChangeAspect="1"/>
          </p:cNvSpPr>
          <p:nvPr/>
        </p:nvSpPr>
        <p:spPr>
          <a:xfrm>
            <a:off x="4333738" y="2653627"/>
            <a:ext cx="720000" cy="720000"/>
          </a:xfrm>
          <a:prstGeom prst="rect">
            <a:avLst/>
          </a:prstGeom>
          <a:solidFill>
            <a:srgbClr val="4092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126.5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6496D62-6C72-1343-8563-B62B71089B6E}"/>
              </a:ext>
            </a:extLst>
          </p:cNvPr>
          <p:cNvSpPr>
            <a:spLocks noChangeAspect="1"/>
          </p:cNvSpPr>
          <p:nvPr/>
        </p:nvSpPr>
        <p:spPr>
          <a:xfrm>
            <a:off x="5081747" y="2653627"/>
            <a:ext cx="720000" cy="720000"/>
          </a:xfrm>
          <a:prstGeom prst="rect">
            <a:avLst/>
          </a:prstGeom>
          <a:solidFill>
            <a:srgbClr val="4092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126.5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B65787-D78E-7F42-B7A2-329EF31B9692}"/>
              </a:ext>
            </a:extLst>
          </p:cNvPr>
          <p:cNvSpPr txBox="1"/>
          <p:nvPr/>
        </p:nvSpPr>
        <p:spPr>
          <a:xfrm>
            <a:off x="287351" y="2977388"/>
            <a:ext cx="1126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Reference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31BDD6-A6BA-AC4F-B0CD-07466D4C7F14}"/>
              </a:ext>
            </a:extLst>
          </p:cNvPr>
          <p:cNvSpPr txBox="1"/>
          <p:nvPr/>
        </p:nvSpPr>
        <p:spPr>
          <a:xfrm>
            <a:off x="287351" y="4298143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Sample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5D46062-71A8-7546-ABA4-4D4AEE28A21E}"/>
              </a:ext>
            </a:extLst>
          </p:cNvPr>
          <p:cNvSpPr txBox="1"/>
          <p:nvPr/>
        </p:nvSpPr>
        <p:spPr>
          <a:xfrm>
            <a:off x="4426134" y="2222814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A53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6AB75AB-D30B-4840-9CB1-6825B82658ED}"/>
              </a:ext>
            </a:extLst>
          </p:cNvPr>
          <p:cNvSpPr txBox="1"/>
          <p:nvPr/>
        </p:nvSpPr>
        <p:spPr>
          <a:xfrm>
            <a:off x="5165870" y="2239666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A96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2F70D0-C013-A846-BC03-D88C7AD4BC07}"/>
              </a:ext>
            </a:extLst>
          </p:cNvPr>
          <p:cNvSpPr txBox="1"/>
          <p:nvPr/>
        </p:nvSpPr>
        <p:spPr>
          <a:xfrm>
            <a:off x="2387219" y="2222814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A96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50C2EAE-651A-1E42-BDBF-5A1288F3F401}"/>
              </a:ext>
            </a:extLst>
          </p:cNvPr>
          <p:cNvSpPr txBox="1"/>
          <p:nvPr/>
        </p:nvSpPr>
        <p:spPr>
          <a:xfrm>
            <a:off x="2261543" y="1838708"/>
            <a:ext cx="80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Before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6F986AD-8279-DF49-BAF4-FEC26F452C88}"/>
              </a:ext>
            </a:extLst>
          </p:cNvPr>
          <p:cNvSpPr txBox="1"/>
          <p:nvPr/>
        </p:nvSpPr>
        <p:spPr>
          <a:xfrm>
            <a:off x="5076558" y="1851652"/>
            <a:ext cx="725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After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FA05F55-3ADA-5446-A77B-D51FF79CBDC2}"/>
              </a:ext>
            </a:extLst>
          </p:cNvPr>
          <p:cNvSpPr>
            <a:spLocks noChangeAspect="1"/>
          </p:cNvSpPr>
          <p:nvPr/>
        </p:nvSpPr>
        <p:spPr>
          <a:xfrm>
            <a:off x="5829756" y="2653627"/>
            <a:ext cx="720000" cy="720000"/>
          </a:xfrm>
          <a:prstGeom prst="rect">
            <a:avLst/>
          </a:prstGeom>
          <a:solidFill>
            <a:srgbClr val="4092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126.5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777832E-282C-9445-8B93-9530AE4EE44D}"/>
              </a:ext>
            </a:extLst>
          </p:cNvPr>
          <p:cNvSpPr txBox="1"/>
          <p:nvPr/>
        </p:nvSpPr>
        <p:spPr>
          <a:xfrm>
            <a:off x="5767204" y="2239666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Iphone</a:t>
            </a:r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BAF8B12-CDF3-FA4F-BA39-193906F4A809}"/>
              </a:ext>
            </a:extLst>
          </p:cNvPr>
          <p:cNvSpPr>
            <a:spLocks noChangeAspect="1"/>
          </p:cNvSpPr>
          <p:nvPr/>
        </p:nvSpPr>
        <p:spPr>
          <a:xfrm>
            <a:off x="3051689" y="2653627"/>
            <a:ext cx="720000" cy="720000"/>
          </a:xfrm>
          <a:prstGeom prst="rect">
            <a:avLst/>
          </a:prstGeom>
          <a:solidFill>
            <a:srgbClr val="88E5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103.2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71E6FBA-4D63-ED4A-B7DA-C8815B9A7721}"/>
              </a:ext>
            </a:extLst>
          </p:cNvPr>
          <p:cNvSpPr txBox="1"/>
          <p:nvPr/>
        </p:nvSpPr>
        <p:spPr>
          <a:xfrm>
            <a:off x="2984853" y="2227916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Iphone</a:t>
            </a:r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66C6619-FA97-FC49-BC9F-2D808B925D43}"/>
              </a:ext>
            </a:extLst>
          </p:cNvPr>
          <p:cNvSpPr>
            <a:spLocks noChangeAspect="1"/>
          </p:cNvSpPr>
          <p:nvPr/>
        </p:nvSpPr>
        <p:spPr>
          <a:xfrm>
            <a:off x="1555671" y="4122809"/>
            <a:ext cx="720000" cy="720000"/>
          </a:xfrm>
          <a:prstGeom prst="rect">
            <a:avLst/>
          </a:prstGeom>
          <a:solidFill>
            <a:srgbClr val="A5F1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107.6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78E249C-25F2-524A-BC9F-928D3939EAA7}"/>
              </a:ext>
            </a:extLst>
          </p:cNvPr>
          <p:cNvSpPr>
            <a:spLocks noChangeAspect="1"/>
          </p:cNvSpPr>
          <p:nvPr/>
        </p:nvSpPr>
        <p:spPr>
          <a:xfrm>
            <a:off x="2303680" y="4122809"/>
            <a:ext cx="720000" cy="720000"/>
          </a:xfrm>
          <a:prstGeom prst="rect">
            <a:avLst/>
          </a:prstGeom>
          <a:solidFill>
            <a:srgbClr val="C4FF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86.2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1890ADE-D802-9E49-94A3-56EA0EF033D1}"/>
              </a:ext>
            </a:extLst>
          </p:cNvPr>
          <p:cNvSpPr>
            <a:spLocks noChangeAspect="1"/>
          </p:cNvSpPr>
          <p:nvPr/>
        </p:nvSpPr>
        <p:spPr>
          <a:xfrm>
            <a:off x="4333738" y="4122809"/>
            <a:ext cx="720000" cy="720000"/>
          </a:xfrm>
          <a:prstGeom prst="rect">
            <a:avLst/>
          </a:prstGeom>
          <a:solidFill>
            <a:srgbClr val="64A2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101.5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4486C15-18AD-184F-A058-FD494A992612}"/>
              </a:ext>
            </a:extLst>
          </p:cNvPr>
          <p:cNvSpPr>
            <a:spLocks noChangeAspect="1"/>
          </p:cNvSpPr>
          <p:nvPr/>
        </p:nvSpPr>
        <p:spPr>
          <a:xfrm>
            <a:off x="5081747" y="4122809"/>
            <a:ext cx="720000" cy="720000"/>
          </a:xfrm>
          <a:prstGeom prst="rect">
            <a:avLst/>
          </a:prstGeom>
          <a:solidFill>
            <a:srgbClr val="6099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98.0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F566382-1541-B14F-A7EC-E189523442B4}"/>
              </a:ext>
            </a:extLst>
          </p:cNvPr>
          <p:cNvSpPr>
            <a:spLocks noChangeAspect="1"/>
          </p:cNvSpPr>
          <p:nvPr/>
        </p:nvSpPr>
        <p:spPr>
          <a:xfrm>
            <a:off x="5829756" y="4122809"/>
            <a:ext cx="720000" cy="720000"/>
          </a:xfrm>
          <a:prstGeom prst="rect">
            <a:avLst/>
          </a:prstGeom>
          <a:solidFill>
            <a:srgbClr val="589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108.8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D125E11-CED3-C546-A3B8-50FA0638E0D5}"/>
              </a:ext>
            </a:extLst>
          </p:cNvPr>
          <p:cNvSpPr>
            <a:spLocks noChangeAspect="1"/>
          </p:cNvSpPr>
          <p:nvPr/>
        </p:nvSpPr>
        <p:spPr>
          <a:xfrm>
            <a:off x="3051689" y="4122809"/>
            <a:ext cx="720000" cy="720000"/>
          </a:xfrm>
          <a:prstGeom prst="rect">
            <a:avLst/>
          </a:prstGeom>
          <a:solidFill>
            <a:srgbClr val="BBF9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84.8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37246A9-FF8E-EC41-97C2-778880310A6A}"/>
              </a:ext>
            </a:extLst>
          </p:cNvPr>
          <p:cNvCxnSpPr>
            <a:cxnSpLocks/>
            <a:stCxn id="33" idx="3"/>
            <a:endCxn id="18" idx="1"/>
          </p:cNvCxnSpPr>
          <p:nvPr/>
        </p:nvCxnSpPr>
        <p:spPr>
          <a:xfrm>
            <a:off x="3771689" y="3013627"/>
            <a:ext cx="562049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4CF392-4EC6-8842-97F3-D78A62C279E1}"/>
              </a:ext>
            </a:extLst>
          </p:cNvPr>
          <p:cNvCxnSpPr>
            <a:cxnSpLocks/>
            <a:stCxn id="52" idx="3"/>
            <a:endCxn id="49" idx="1"/>
          </p:cNvCxnSpPr>
          <p:nvPr/>
        </p:nvCxnSpPr>
        <p:spPr>
          <a:xfrm>
            <a:off x="3771689" y="4482809"/>
            <a:ext cx="562049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774E83C-158F-554B-8E12-57B6CB1931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940624"/>
              </p:ext>
            </p:extLst>
          </p:nvPr>
        </p:nvGraphicFramePr>
        <p:xfrm>
          <a:off x="7314670" y="152576"/>
          <a:ext cx="4635309" cy="6601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4344">
                  <a:extLst>
                    <a:ext uri="{9D8B030D-6E8A-4147-A177-3AD203B41FA5}">
                      <a16:colId xmlns:a16="http://schemas.microsoft.com/office/drawing/2014/main" val="4218349157"/>
                    </a:ext>
                  </a:extLst>
                </a:gridCol>
                <a:gridCol w="770193">
                  <a:extLst>
                    <a:ext uri="{9D8B030D-6E8A-4147-A177-3AD203B41FA5}">
                      <a16:colId xmlns:a16="http://schemas.microsoft.com/office/drawing/2014/main" val="1369900708"/>
                    </a:ext>
                  </a:extLst>
                </a:gridCol>
                <a:gridCol w="770193">
                  <a:extLst>
                    <a:ext uri="{9D8B030D-6E8A-4147-A177-3AD203B41FA5}">
                      <a16:colId xmlns:a16="http://schemas.microsoft.com/office/drawing/2014/main" val="2545861428"/>
                    </a:ext>
                  </a:extLst>
                </a:gridCol>
                <a:gridCol w="770193">
                  <a:extLst>
                    <a:ext uri="{9D8B030D-6E8A-4147-A177-3AD203B41FA5}">
                      <a16:colId xmlns:a16="http://schemas.microsoft.com/office/drawing/2014/main" val="95641808"/>
                    </a:ext>
                  </a:extLst>
                </a:gridCol>
                <a:gridCol w="770193">
                  <a:extLst>
                    <a:ext uri="{9D8B030D-6E8A-4147-A177-3AD203B41FA5}">
                      <a16:colId xmlns:a16="http://schemas.microsoft.com/office/drawing/2014/main" val="1141562063"/>
                    </a:ext>
                  </a:extLst>
                </a:gridCol>
                <a:gridCol w="770193">
                  <a:extLst>
                    <a:ext uri="{9D8B030D-6E8A-4147-A177-3AD203B41FA5}">
                      <a16:colId xmlns:a16="http://schemas.microsoft.com/office/drawing/2014/main" val="1881563840"/>
                    </a:ext>
                  </a:extLst>
                </a:gridCol>
              </a:tblGrid>
              <a:tr h="137818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R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G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B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Hue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4217675948"/>
                  </a:ext>
                </a:extLst>
              </a:tr>
              <a:tr h="271197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Calibration Green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64.1327633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145.957123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72.9812806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126.4884228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522562812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275994227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A53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3332805999"/>
                  </a:ext>
                </a:extLst>
              </a:tr>
              <a:tr h="271197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Reference Green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105.6475806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217.1798387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145.6798387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 dirty="0">
                          <a:effectLst/>
                        </a:rPr>
                        <a:t>141.5357918</a:t>
                      </a:r>
                      <a:endParaRPr lang="en-SG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3415008551"/>
                  </a:ext>
                </a:extLst>
              </a:tr>
              <a:tr h="404577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k A53-G1 to green reference calibration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0.607044316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0.672056503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0.500970356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211316718"/>
                  </a:ext>
                </a:extLst>
              </a:tr>
              <a:tr h="271197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Reference Green*k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64.1327633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145.957123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 dirty="0">
                          <a:effectLst/>
                        </a:rPr>
                        <a:t>72.9812806</a:t>
                      </a:r>
                      <a:endParaRPr lang="en-SG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701498985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3768317090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Sample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165.4130284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240.6812197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145.8024948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107.5985684</a:t>
                      </a:r>
                      <a:endParaRPr lang="en-SG" sz="900" b="0" i="0" u="none" strike="noStrike">
                        <a:solidFill>
                          <a:srgbClr val="4472C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558030820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Sample*k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100.4130386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161.7513789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73.04272767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101.4875028</a:t>
                      </a:r>
                      <a:endParaRPr lang="en-SG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83705279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Hue Ratio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96.15923322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820181318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Hue Translation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92.55119941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3834657973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182723986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313117029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A96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030986474"/>
                  </a:ext>
                </a:extLst>
              </a:tr>
              <a:tr h="271197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Reference Green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130.8552795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243.6217391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138.1031056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123.8563733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360459171"/>
                  </a:ext>
                </a:extLst>
              </a:tr>
              <a:tr h="404577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k A53-G1 to green reference calibration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0.490104515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 dirty="0">
                          <a:effectLst/>
                        </a:rPr>
                        <a:t>0.599113706</a:t>
                      </a:r>
                      <a:endParaRPr lang="en-SG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 dirty="0">
                          <a:effectLst/>
                        </a:rPr>
                        <a:t>0.528455028</a:t>
                      </a:r>
                      <a:endParaRPr lang="en-SG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805792208"/>
                  </a:ext>
                </a:extLst>
              </a:tr>
              <a:tr h="271197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Reference Green*k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64.1327633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145.957123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72.9812806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092340716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232340757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Sample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195.9453871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254.9199364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119.6797455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86.16435939</a:t>
                      </a:r>
                      <a:endParaRPr lang="en-SG" sz="900" b="0" i="0" u="none" strike="noStrike">
                        <a:solidFill>
                          <a:srgbClr val="4472C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870472002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Sample*k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96.0337189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152.7260278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63.24536331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98.01422971</a:t>
                      </a:r>
                      <a:endParaRPr lang="en-SG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339362596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Hue Ratio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87.99542266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7661254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Hue Translation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88.79640885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516278633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4110334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817788055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Iphone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403490951"/>
                  </a:ext>
                </a:extLst>
              </a:tr>
              <a:tr h="271197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Reference Green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136.292973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229.0648649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100.1945946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103.1931546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595081202"/>
                  </a:ext>
                </a:extLst>
              </a:tr>
              <a:tr h="404577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k A53-G1 to green reference calibration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0.470550769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0.637186864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0.728395388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3446401511"/>
                  </a:ext>
                </a:extLst>
              </a:tr>
              <a:tr h="271197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Reference Green*k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64.1327633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145.957123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72.9812806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668328048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013571982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Sample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186.7206349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249.1071429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98.25793651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84.81412111</a:t>
                      </a:r>
                      <a:endParaRPr lang="en-SG" sz="900" b="0" i="0" u="none" strike="noStrike">
                        <a:solidFill>
                          <a:srgbClr val="4472C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847541011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Sample*k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87.86153843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158.7277993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71.57062778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108.7851496</a:t>
                      </a:r>
                      <a:endParaRPr lang="en-SG" sz="9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361554293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Hue Ratio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>
                          <a:effectLst/>
                        </a:rPr>
                        <a:t>103.9604269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572862358"/>
                  </a:ext>
                </a:extLst>
              </a:tr>
              <a:tr h="137818"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900" u="none" strike="noStrike">
                          <a:effectLst/>
                        </a:rPr>
                        <a:t>Hue Translation</a:t>
                      </a:r>
                      <a:endParaRPr lang="en-SG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900" u="none" strike="noStrike" dirty="0">
                          <a:effectLst/>
                        </a:rPr>
                        <a:t>108.1093892</a:t>
                      </a:r>
                      <a:endParaRPr lang="en-SG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4024979967"/>
                  </a:ext>
                </a:extLst>
              </a:tr>
            </a:tbl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B0AE515D-9741-FF42-9960-9D08B742744A}"/>
              </a:ext>
            </a:extLst>
          </p:cNvPr>
          <p:cNvSpPr txBox="1"/>
          <p:nvPr/>
        </p:nvSpPr>
        <p:spPr>
          <a:xfrm>
            <a:off x="285496" y="5504094"/>
            <a:ext cx="162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Sample </a:t>
            </a:r>
          </a:p>
          <a:p>
            <a:r>
              <a:rPr lang="en-US" dirty="0"/>
              <a:t>Standard Deviation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1139AFD-5E05-0F40-8BA9-12DCFAB3A474}"/>
              </a:ext>
            </a:extLst>
          </p:cNvPr>
          <p:cNvSpPr txBox="1"/>
          <p:nvPr/>
        </p:nvSpPr>
        <p:spPr>
          <a:xfrm>
            <a:off x="2031230" y="5781093"/>
            <a:ext cx="1257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12.78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C2922C4-AF1F-9B49-893F-568112E97480}"/>
              </a:ext>
            </a:extLst>
          </p:cNvPr>
          <p:cNvSpPr txBox="1"/>
          <p:nvPr/>
        </p:nvSpPr>
        <p:spPr>
          <a:xfrm>
            <a:off x="4810235" y="5781093"/>
            <a:ext cx="1257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5.51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947A52C-6439-494B-9F44-5B4177EFA1DD}"/>
              </a:ext>
            </a:extLst>
          </p:cNvPr>
          <p:cNvSpPr>
            <a:spLocks noChangeAspect="1"/>
          </p:cNvSpPr>
          <p:nvPr/>
        </p:nvSpPr>
        <p:spPr>
          <a:xfrm>
            <a:off x="4333738" y="4906641"/>
            <a:ext cx="720000" cy="720000"/>
          </a:xfrm>
          <a:prstGeom prst="rect">
            <a:avLst/>
          </a:prstGeom>
          <a:solidFill>
            <a:srgbClr val="4C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101.5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91E12DD-7554-B24F-B91A-EFD2695B72B9}"/>
              </a:ext>
            </a:extLst>
          </p:cNvPr>
          <p:cNvSpPr>
            <a:spLocks noChangeAspect="1"/>
          </p:cNvSpPr>
          <p:nvPr/>
        </p:nvSpPr>
        <p:spPr>
          <a:xfrm>
            <a:off x="5081747" y="4906641"/>
            <a:ext cx="720000" cy="720000"/>
          </a:xfrm>
          <a:prstGeom prst="rect">
            <a:avLst/>
          </a:prstGeom>
          <a:solidFill>
            <a:srgbClr val="5D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98.0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00511AF-3EA1-EB4D-B82A-212884B955E2}"/>
              </a:ext>
            </a:extLst>
          </p:cNvPr>
          <p:cNvSpPr>
            <a:spLocks noChangeAspect="1"/>
          </p:cNvSpPr>
          <p:nvPr/>
        </p:nvSpPr>
        <p:spPr>
          <a:xfrm>
            <a:off x="5829756" y="4906641"/>
            <a:ext cx="720000" cy="720000"/>
          </a:xfrm>
          <a:prstGeom prst="rect">
            <a:avLst/>
          </a:prstGeom>
          <a:solidFill>
            <a:srgbClr val="2EF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108.8</a:t>
            </a:r>
            <a:endParaRPr lang="en-US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598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4F9A1-6F98-3640-8B5B-E78BA4FB8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White Light – Yellow Sample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FFB25F-0DF9-6742-A5CA-FE3539749613}"/>
              </a:ext>
            </a:extLst>
          </p:cNvPr>
          <p:cNvSpPr txBox="1"/>
          <p:nvPr/>
        </p:nvSpPr>
        <p:spPr>
          <a:xfrm>
            <a:off x="1639794" y="2222814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A53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09E85A-A697-344F-929D-D6AC764781E1}"/>
              </a:ext>
            </a:extLst>
          </p:cNvPr>
          <p:cNvSpPr>
            <a:spLocks noChangeAspect="1"/>
          </p:cNvSpPr>
          <p:nvPr/>
        </p:nvSpPr>
        <p:spPr>
          <a:xfrm>
            <a:off x="1555671" y="2653627"/>
            <a:ext cx="720000" cy="720000"/>
          </a:xfrm>
          <a:prstGeom prst="rect">
            <a:avLst/>
          </a:prstGeom>
          <a:solidFill>
            <a:srgbClr val="FEF5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56.6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C9725F-27F3-F244-9367-70DBE0884D88}"/>
              </a:ext>
            </a:extLst>
          </p:cNvPr>
          <p:cNvSpPr>
            <a:spLocks noChangeAspect="1"/>
          </p:cNvSpPr>
          <p:nvPr/>
        </p:nvSpPr>
        <p:spPr>
          <a:xfrm>
            <a:off x="2303680" y="2653627"/>
            <a:ext cx="720000" cy="720000"/>
          </a:xfrm>
          <a:prstGeom prst="rect">
            <a:avLst/>
          </a:prstGeom>
          <a:solidFill>
            <a:srgbClr val="FFF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59.8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1406840-2BB7-D44B-B929-451403CD67FA}"/>
              </a:ext>
            </a:extLst>
          </p:cNvPr>
          <p:cNvSpPr>
            <a:spLocks noChangeAspect="1"/>
          </p:cNvSpPr>
          <p:nvPr/>
        </p:nvSpPr>
        <p:spPr>
          <a:xfrm>
            <a:off x="4333738" y="2653627"/>
            <a:ext cx="720000" cy="720000"/>
          </a:xfrm>
          <a:prstGeom prst="rect">
            <a:avLst/>
          </a:prstGeom>
          <a:solidFill>
            <a:srgbClr val="F0CA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50.0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6496D62-6C72-1343-8563-B62B71089B6E}"/>
              </a:ext>
            </a:extLst>
          </p:cNvPr>
          <p:cNvSpPr>
            <a:spLocks noChangeAspect="1"/>
          </p:cNvSpPr>
          <p:nvPr/>
        </p:nvSpPr>
        <p:spPr>
          <a:xfrm>
            <a:off x="5081747" y="2653627"/>
            <a:ext cx="720000" cy="720000"/>
          </a:xfrm>
          <a:prstGeom prst="rect">
            <a:avLst/>
          </a:prstGeom>
          <a:solidFill>
            <a:srgbClr val="F0CA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50.0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B65787-D78E-7F42-B7A2-329EF31B9692}"/>
              </a:ext>
            </a:extLst>
          </p:cNvPr>
          <p:cNvSpPr txBox="1"/>
          <p:nvPr/>
        </p:nvSpPr>
        <p:spPr>
          <a:xfrm>
            <a:off x="287351" y="2977388"/>
            <a:ext cx="1126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Reference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31BDD6-A6BA-AC4F-B0CD-07466D4C7F14}"/>
              </a:ext>
            </a:extLst>
          </p:cNvPr>
          <p:cNvSpPr txBox="1"/>
          <p:nvPr/>
        </p:nvSpPr>
        <p:spPr>
          <a:xfrm>
            <a:off x="287351" y="4298143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Sample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5D46062-71A8-7546-ABA4-4D4AEE28A21E}"/>
              </a:ext>
            </a:extLst>
          </p:cNvPr>
          <p:cNvSpPr txBox="1"/>
          <p:nvPr/>
        </p:nvSpPr>
        <p:spPr>
          <a:xfrm>
            <a:off x="4426134" y="2222814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A53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6AB75AB-D30B-4840-9CB1-6825B82658ED}"/>
              </a:ext>
            </a:extLst>
          </p:cNvPr>
          <p:cNvSpPr txBox="1"/>
          <p:nvPr/>
        </p:nvSpPr>
        <p:spPr>
          <a:xfrm>
            <a:off x="5165870" y="2239666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A96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2F70D0-C013-A846-BC03-D88C7AD4BC07}"/>
              </a:ext>
            </a:extLst>
          </p:cNvPr>
          <p:cNvSpPr txBox="1"/>
          <p:nvPr/>
        </p:nvSpPr>
        <p:spPr>
          <a:xfrm>
            <a:off x="2387219" y="2222814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A96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50C2EAE-651A-1E42-BDBF-5A1288F3F401}"/>
              </a:ext>
            </a:extLst>
          </p:cNvPr>
          <p:cNvSpPr txBox="1"/>
          <p:nvPr/>
        </p:nvSpPr>
        <p:spPr>
          <a:xfrm>
            <a:off x="2261543" y="1838708"/>
            <a:ext cx="80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Before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6F986AD-8279-DF49-BAF4-FEC26F452C88}"/>
              </a:ext>
            </a:extLst>
          </p:cNvPr>
          <p:cNvSpPr txBox="1"/>
          <p:nvPr/>
        </p:nvSpPr>
        <p:spPr>
          <a:xfrm>
            <a:off x="5076558" y="1851652"/>
            <a:ext cx="725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After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FA05F55-3ADA-5446-A77B-D51FF79CBDC2}"/>
              </a:ext>
            </a:extLst>
          </p:cNvPr>
          <p:cNvSpPr>
            <a:spLocks noChangeAspect="1"/>
          </p:cNvSpPr>
          <p:nvPr/>
        </p:nvSpPr>
        <p:spPr>
          <a:xfrm>
            <a:off x="5829756" y="2653627"/>
            <a:ext cx="720000" cy="720000"/>
          </a:xfrm>
          <a:prstGeom prst="rect">
            <a:avLst/>
          </a:prstGeom>
          <a:solidFill>
            <a:srgbClr val="F0CA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50.0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777832E-282C-9445-8B93-9530AE4EE44D}"/>
              </a:ext>
            </a:extLst>
          </p:cNvPr>
          <p:cNvSpPr txBox="1"/>
          <p:nvPr/>
        </p:nvSpPr>
        <p:spPr>
          <a:xfrm>
            <a:off x="5767204" y="2239666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Iphone</a:t>
            </a:r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BAF8B12-CDF3-FA4F-BA39-193906F4A809}"/>
              </a:ext>
            </a:extLst>
          </p:cNvPr>
          <p:cNvSpPr>
            <a:spLocks noChangeAspect="1"/>
          </p:cNvSpPr>
          <p:nvPr/>
        </p:nvSpPr>
        <p:spPr>
          <a:xfrm>
            <a:off x="3051689" y="2653627"/>
            <a:ext cx="720000" cy="720000"/>
          </a:xfrm>
          <a:prstGeom prst="rect">
            <a:avLst/>
          </a:prstGeom>
          <a:solidFill>
            <a:srgbClr val="FEEF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55.6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71E6FBA-4D63-ED4A-B7DA-C8815B9A7721}"/>
              </a:ext>
            </a:extLst>
          </p:cNvPr>
          <p:cNvSpPr txBox="1"/>
          <p:nvPr/>
        </p:nvSpPr>
        <p:spPr>
          <a:xfrm>
            <a:off x="2984853" y="2227916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/>
              <a:t>Iphone</a:t>
            </a:r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66C6619-FA97-FC49-BC9F-2D808B925D43}"/>
              </a:ext>
            </a:extLst>
          </p:cNvPr>
          <p:cNvSpPr>
            <a:spLocks noChangeAspect="1"/>
          </p:cNvSpPr>
          <p:nvPr/>
        </p:nvSpPr>
        <p:spPr>
          <a:xfrm>
            <a:off x="1555671" y="4122809"/>
            <a:ext cx="720000" cy="720000"/>
          </a:xfrm>
          <a:prstGeom prst="rect">
            <a:avLst/>
          </a:prstGeom>
          <a:solidFill>
            <a:srgbClr val="FEF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55.2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78E249C-25F2-524A-BC9F-928D3939EAA7}"/>
              </a:ext>
            </a:extLst>
          </p:cNvPr>
          <p:cNvSpPr>
            <a:spLocks noChangeAspect="1"/>
          </p:cNvSpPr>
          <p:nvPr/>
        </p:nvSpPr>
        <p:spPr>
          <a:xfrm>
            <a:off x="2303680" y="4122809"/>
            <a:ext cx="720000" cy="720000"/>
          </a:xfrm>
          <a:prstGeom prst="rect">
            <a:avLst/>
          </a:prstGeom>
          <a:solidFill>
            <a:srgbClr val="FFF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60.0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1890ADE-D802-9E49-94A3-56EA0EF033D1}"/>
              </a:ext>
            </a:extLst>
          </p:cNvPr>
          <p:cNvSpPr>
            <a:spLocks noChangeAspect="1"/>
          </p:cNvSpPr>
          <p:nvPr/>
        </p:nvSpPr>
        <p:spPr>
          <a:xfrm>
            <a:off x="4333738" y="4122809"/>
            <a:ext cx="720000" cy="720000"/>
          </a:xfrm>
          <a:prstGeom prst="rect">
            <a:avLst/>
          </a:prstGeom>
          <a:solidFill>
            <a:srgbClr val="F0C7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49.3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4486C15-18AD-184F-A058-FD494A992612}"/>
              </a:ext>
            </a:extLst>
          </p:cNvPr>
          <p:cNvSpPr>
            <a:spLocks noChangeAspect="1"/>
          </p:cNvSpPr>
          <p:nvPr/>
        </p:nvSpPr>
        <p:spPr>
          <a:xfrm>
            <a:off x="5081747" y="4122809"/>
            <a:ext cx="720000" cy="720000"/>
          </a:xfrm>
          <a:prstGeom prst="rect">
            <a:avLst/>
          </a:prstGeom>
          <a:solidFill>
            <a:srgbClr val="F0CA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49.7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F566382-1541-B14F-A7EC-E189523442B4}"/>
              </a:ext>
            </a:extLst>
          </p:cNvPr>
          <p:cNvSpPr>
            <a:spLocks noChangeAspect="1"/>
          </p:cNvSpPr>
          <p:nvPr/>
        </p:nvSpPr>
        <p:spPr>
          <a:xfrm>
            <a:off x="5829756" y="4122809"/>
            <a:ext cx="720000" cy="720000"/>
          </a:xfrm>
          <a:prstGeom prst="rect">
            <a:avLst/>
          </a:prstGeom>
          <a:solidFill>
            <a:srgbClr val="F0D1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51.8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D125E11-CED3-C546-A3B8-50FA0638E0D5}"/>
              </a:ext>
            </a:extLst>
          </p:cNvPr>
          <p:cNvSpPr>
            <a:spLocks noChangeAspect="1"/>
          </p:cNvSpPr>
          <p:nvPr/>
        </p:nvSpPr>
        <p:spPr>
          <a:xfrm>
            <a:off x="3051689" y="4122809"/>
            <a:ext cx="720000" cy="720000"/>
          </a:xfrm>
          <a:prstGeom prst="rect">
            <a:avLst/>
          </a:prstGeom>
          <a:solidFill>
            <a:srgbClr val="FEF7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57.9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37246A9-FF8E-EC41-97C2-778880310A6A}"/>
              </a:ext>
            </a:extLst>
          </p:cNvPr>
          <p:cNvCxnSpPr>
            <a:cxnSpLocks/>
            <a:stCxn id="33" idx="3"/>
            <a:endCxn id="18" idx="1"/>
          </p:cNvCxnSpPr>
          <p:nvPr/>
        </p:nvCxnSpPr>
        <p:spPr>
          <a:xfrm>
            <a:off x="3771689" y="3013627"/>
            <a:ext cx="562049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94CF392-4EC6-8842-97F3-D78A62C279E1}"/>
              </a:ext>
            </a:extLst>
          </p:cNvPr>
          <p:cNvCxnSpPr>
            <a:cxnSpLocks/>
            <a:stCxn id="52" idx="3"/>
            <a:endCxn id="49" idx="1"/>
          </p:cNvCxnSpPr>
          <p:nvPr/>
        </p:nvCxnSpPr>
        <p:spPr>
          <a:xfrm>
            <a:off x="3771689" y="4482809"/>
            <a:ext cx="562049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FB9EFCF-6271-D846-8C15-96FD17239D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06098"/>
              </p:ext>
            </p:extLst>
          </p:nvPr>
        </p:nvGraphicFramePr>
        <p:xfrm>
          <a:off x="7314670" y="373411"/>
          <a:ext cx="4709084" cy="60551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9273">
                  <a:extLst>
                    <a:ext uri="{9D8B030D-6E8A-4147-A177-3AD203B41FA5}">
                      <a16:colId xmlns:a16="http://schemas.microsoft.com/office/drawing/2014/main" val="1274742826"/>
                    </a:ext>
                  </a:extLst>
                </a:gridCol>
                <a:gridCol w="799273">
                  <a:extLst>
                    <a:ext uri="{9D8B030D-6E8A-4147-A177-3AD203B41FA5}">
                      <a16:colId xmlns:a16="http://schemas.microsoft.com/office/drawing/2014/main" val="2997928150"/>
                    </a:ext>
                  </a:extLst>
                </a:gridCol>
                <a:gridCol w="799273">
                  <a:extLst>
                    <a:ext uri="{9D8B030D-6E8A-4147-A177-3AD203B41FA5}">
                      <a16:colId xmlns:a16="http://schemas.microsoft.com/office/drawing/2014/main" val="1854771653"/>
                    </a:ext>
                  </a:extLst>
                </a:gridCol>
                <a:gridCol w="799273">
                  <a:extLst>
                    <a:ext uri="{9D8B030D-6E8A-4147-A177-3AD203B41FA5}">
                      <a16:colId xmlns:a16="http://schemas.microsoft.com/office/drawing/2014/main" val="2255750882"/>
                    </a:ext>
                  </a:extLst>
                </a:gridCol>
                <a:gridCol w="712719">
                  <a:extLst>
                    <a:ext uri="{9D8B030D-6E8A-4147-A177-3AD203B41FA5}">
                      <a16:colId xmlns:a16="http://schemas.microsoft.com/office/drawing/2014/main" val="3374964182"/>
                    </a:ext>
                  </a:extLst>
                </a:gridCol>
                <a:gridCol w="799273">
                  <a:extLst>
                    <a:ext uri="{9D8B030D-6E8A-4147-A177-3AD203B41FA5}">
                      <a16:colId xmlns:a16="http://schemas.microsoft.com/office/drawing/2014/main" val="2776723239"/>
                    </a:ext>
                  </a:extLst>
                </a:gridCol>
              </a:tblGrid>
              <a:tr h="138631"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R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G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B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Hue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4281034514"/>
                  </a:ext>
                </a:extLst>
              </a:tr>
              <a:tr h="272797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Calibration Yellow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240.2520389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201.5438594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 dirty="0">
                          <a:effectLst/>
                        </a:rPr>
                        <a:t>7.925578523</a:t>
                      </a:r>
                      <a:endParaRPr lang="en-SG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50.00333081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4026821450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568034461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A53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933955814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Reference Yellow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254.2969396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245.4425145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96.46650124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56.63394771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010088530"/>
                  </a:ext>
                </a:extLst>
              </a:tr>
              <a:tr h="406964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k A53-G1 to yellow reference calibration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0.944769682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 dirty="0">
                          <a:effectLst/>
                        </a:rPr>
                        <a:t>0.821144861</a:t>
                      </a:r>
                      <a:endParaRPr lang="en-SG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 dirty="0">
                          <a:effectLst/>
                        </a:rPr>
                        <a:t>0.082158868</a:t>
                      </a:r>
                      <a:endParaRPr lang="en-SG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799756419"/>
                  </a:ext>
                </a:extLst>
              </a:tr>
              <a:tr h="272797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Reference Yellow*k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240.2520389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201.5438594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7.925578523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3800458598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651350642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Sample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254.4186828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 dirty="0">
                          <a:effectLst/>
                        </a:rPr>
                        <a:t>242.1747312</a:t>
                      </a:r>
                      <a:endParaRPr lang="en-SG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102.4926075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55.16450948</a:t>
                      </a:r>
                      <a:endParaRPr lang="en-SG" sz="800" b="0" i="0" u="none" strike="noStrike">
                        <a:solidFill>
                          <a:srgbClr val="4472C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3566432532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Sample*k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240.3670582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198.860536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8.420676592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49.26307315</a:t>
                      </a:r>
                      <a:endParaRPr lang="en-SG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961460025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Hue Ratio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48.70593219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540139869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Hue Translation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48.53389258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4294317490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789479273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847244099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A96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724296382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Reference Yellow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254.9860627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254.0752613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31.52195122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59.75545029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096896057"/>
                  </a:ext>
                </a:extLst>
              </a:tr>
              <a:tr h="406964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k A96-G1 to yellow reference calibration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0.942216356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0.79324472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0.251430455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3790845273"/>
                  </a:ext>
                </a:extLst>
              </a:tr>
              <a:tr h="272797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Reference Yellow*k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240.2520389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201.5438594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7.925578523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974336333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813379580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Sample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255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254.9024526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71.85117057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59.96804324</a:t>
                      </a:r>
                      <a:endParaRPr lang="en-SG" sz="800" b="0" i="0" u="none" strike="noStrike">
                        <a:solidFill>
                          <a:srgbClr val="4472C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404083013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Sample*k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240.2651708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202.2000246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18.06557247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49.72136407</a:t>
                      </a:r>
                      <a:endParaRPr lang="en-SG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4243875671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Hue Ratio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50.18122849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46995189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Hue Translation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50.21592376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601048113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790722696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699530831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Iphone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454493731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Reference Yellow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254.2700119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239.083632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47.61290323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55.59084707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3412822706"/>
                  </a:ext>
                </a:extLst>
              </a:tr>
              <a:tr h="406964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k A96-G1 to yellow reference calibration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0.944869735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0.842984765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0.166458628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628130511"/>
                  </a:ext>
                </a:extLst>
              </a:tr>
              <a:tr h="272797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Reference Yellow*k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240.2520389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201.5438594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7.925578523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3142318527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61600974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Sample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254.016129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247.3417819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62.7718894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57.9060241</a:t>
                      </a:r>
                      <a:endParaRPr lang="en-SG" sz="800" b="0" i="0" u="none" strike="noStrike">
                        <a:solidFill>
                          <a:srgbClr val="4472C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3496154014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Sample*k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240.0121526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208.505354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10.44892256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51.76519724</a:t>
                      </a:r>
                      <a:endParaRPr lang="en-SG" sz="8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2064409182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Hue Ratio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>
                          <a:effectLst/>
                        </a:rPr>
                        <a:t>52.08580605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1235717458"/>
                  </a:ext>
                </a:extLst>
              </a:tr>
              <a:tr h="138631"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SG" sz="800" u="none" strike="noStrike">
                          <a:effectLst/>
                        </a:rPr>
                        <a:t>Hue Translation</a:t>
                      </a:r>
                      <a:endParaRPr lang="en-SG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SG" sz="800" u="none" strike="noStrike" dirty="0">
                          <a:effectLst/>
                        </a:rPr>
                        <a:t>52.31850784</a:t>
                      </a:r>
                      <a:endParaRPr lang="en-SG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64" marR="4564" marT="4564" marB="0" anchor="b"/>
                </a:tc>
                <a:extLst>
                  <a:ext uri="{0D108BD9-81ED-4DB2-BD59-A6C34878D82A}">
                    <a16:rowId xmlns:a16="http://schemas.microsoft.com/office/drawing/2014/main" val="363434965"/>
                  </a:ext>
                </a:extLst>
              </a:tr>
            </a:tbl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8EA3014A-A74A-C747-AD3F-C2BB69064B54}"/>
              </a:ext>
            </a:extLst>
          </p:cNvPr>
          <p:cNvSpPr txBox="1"/>
          <p:nvPr/>
        </p:nvSpPr>
        <p:spPr>
          <a:xfrm>
            <a:off x="285496" y="5504094"/>
            <a:ext cx="162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Sample </a:t>
            </a:r>
          </a:p>
          <a:p>
            <a:r>
              <a:rPr lang="en-US" dirty="0"/>
              <a:t>Standard Deviation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B8EF1A0-A73A-8F4D-BB79-5772EBB790CD}"/>
              </a:ext>
            </a:extLst>
          </p:cNvPr>
          <p:cNvSpPr txBox="1"/>
          <p:nvPr/>
        </p:nvSpPr>
        <p:spPr>
          <a:xfrm>
            <a:off x="2031230" y="5781093"/>
            <a:ext cx="1257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2.41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31DC18B-A711-2747-8166-47ECED547D94}"/>
              </a:ext>
            </a:extLst>
          </p:cNvPr>
          <p:cNvSpPr txBox="1"/>
          <p:nvPr/>
        </p:nvSpPr>
        <p:spPr>
          <a:xfrm>
            <a:off x="4810235" y="5781093"/>
            <a:ext cx="1257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1.34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0D2D98A-6459-CD44-B6C0-00660FD7B4E2}"/>
              </a:ext>
            </a:extLst>
          </p:cNvPr>
          <p:cNvSpPr>
            <a:spLocks noChangeAspect="1"/>
          </p:cNvSpPr>
          <p:nvPr/>
        </p:nvSpPr>
        <p:spPr>
          <a:xfrm>
            <a:off x="4333738" y="4906641"/>
            <a:ext cx="720000" cy="720000"/>
          </a:xfrm>
          <a:prstGeom prst="rect">
            <a:avLst/>
          </a:prstGeom>
          <a:solidFill>
            <a:srgbClr val="FFD1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49.3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2B52F03-3A7A-8849-8042-327F70159FD6}"/>
              </a:ext>
            </a:extLst>
          </p:cNvPr>
          <p:cNvSpPr>
            <a:spLocks noChangeAspect="1"/>
          </p:cNvSpPr>
          <p:nvPr/>
        </p:nvSpPr>
        <p:spPr>
          <a:xfrm>
            <a:off x="5081747" y="4906641"/>
            <a:ext cx="720000" cy="720000"/>
          </a:xfrm>
          <a:prstGeom prst="rect">
            <a:avLst/>
          </a:prstGeom>
          <a:solidFill>
            <a:srgbClr val="FFD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49.7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3044DA8-96A3-EF46-BC71-76BADE753E4B}"/>
              </a:ext>
            </a:extLst>
          </p:cNvPr>
          <p:cNvSpPr>
            <a:spLocks noChangeAspect="1"/>
          </p:cNvSpPr>
          <p:nvPr/>
        </p:nvSpPr>
        <p:spPr>
          <a:xfrm>
            <a:off x="5829756" y="4906641"/>
            <a:ext cx="720000" cy="720000"/>
          </a:xfrm>
          <a:prstGeom prst="rect">
            <a:avLst/>
          </a:prstGeom>
          <a:solidFill>
            <a:srgbClr val="FED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ysClr val="windowText" lastClr="000000"/>
                </a:solidFill>
              </a:rPr>
              <a:t>51.8</a:t>
            </a:r>
            <a:endParaRPr lang="en-US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153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548</Words>
  <Application>Microsoft Office PowerPoint</Application>
  <PresentationFormat>Widescreen</PresentationFormat>
  <Paragraphs>396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White Light – Red Colour Paper Sample</vt:lpstr>
      <vt:lpstr>White Light – Red Colour Paper Sample</vt:lpstr>
      <vt:lpstr>White Light – Green Sample</vt:lpstr>
      <vt:lpstr>White Light – Yellow Sample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White Light – Red Sample</dc:title>
  <dc:creator>Microsoft Office User</dc:creator>
  <cp:lastModifiedBy>Zhang Jing</cp:lastModifiedBy>
  <cp:revision>17</cp:revision>
  <dcterms:created xsi:type="dcterms:W3CDTF">2024-07-23T08:10:11Z</dcterms:created>
  <dcterms:modified xsi:type="dcterms:W3CDTF">2024-12-04T09:22:44Z</dcterms:modified>
</cp:coreProperties>
</file>