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2" r:id="rId3"/>
    <p:sldId id="261" r:id="rId4"/>
    <p:sldId id="263" r:id="rId5"/>
    <p:sldId id="259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7073"/>
    <a:srgbClr val="E61728"/>
    <a:srgbClr val="E63317"/>
    <a:srgbClr val="EE7983"/>
    <a:srgbClr val="EE9B7A"/>
    <a:srgbClr val="E3C4BF"/>
    <a:srgbClr val="E3C8BF"/>
    <a:srgbClr val="ED9B7A"/>
    <a:srgbClr val="CB5454"/>
    <a:srgbClr val="F7F9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68"/>
    <p:restoredTop sz="94584"/>
  </p:normalViewPr>
  <p:slideViewPr>
    <p:cSldViewPr snapToGrid="0" snapToObjects="1">
      <p:cViewPr>
        <p:scale>
          <a:sx n="119" d="100"/>
          <a:sy n="119" d="100"/>
        </p:scale>
        <p:origin x="99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DA831-CC22-7B4E-8CC5-F68CA7B1153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64581-D1CF-C84B-B35A-5EE52C282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4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HP1 - LYJ</a:t>
            </a:r>
          </a:p>
          <a:p>
            <a:r>
              <a:rPr lang="en-US" dirty="0"/>
              <a:t>HP2 - ZJ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64581-D1CF-C84B-B35A-5EE52C2821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79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HP1 - LYJ</a:t>
            </a:r>
          </a:p>
          <a:p>
            <a:r>
              <a:rPr lang="en-US" dirty="0"/>
              <a:t>HP2 - ZJ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64581-D1CF-C84B-B35A-5EE52C2821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14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A901-F914-574B-90B7-3C8AACF08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723BB7-83B9-4E4E-B2D7-A00C2A2336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651AB-E305-974F-BA30-AEB648A6B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17674-4565-7644-BDAF-64DB0CCD0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CAAE5-A635-8D45-8770-8FBCB94D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DD890-6635-724E-AE3F-8278F0A3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0EB39-E1B3-8144-AFF4-3B5FF142C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3EA6C-23E0-3B4F-B1FF-2548F34F5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B404D-F9B7-FE4A-821A-62C672095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55A1D-A4AD-AE4D-95B9-0312C8958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1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F37C14-2B89-9443-8569-114BDF84AF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96273-AB76-994B-BECE-80526794D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B927F-7D5A-D644-ADD6-9715CD16B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3A01F-F79C-6341-8897-C7A23E87A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B363D-9553-4448-A0A9-D3D7CBD02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1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EB30E-CB3E-2343-A92E-75E019D30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5222D-3A95-D348-AA4A-05F54E0EA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681EC-E15A-364C-8165-7A0CC7DF4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9E8A1-8AEB-3C45-9AC3-382D2B124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D6EC9-C7F5-1547-BA1C-D02619204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578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D1EF7-C558-1149-BE77-A59800795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728DA-6448-7245-90C6-B713D3A18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B6E8F-7716-9F41-985A-5A0FFC64F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37920-B04C-7043-9039-4F89F68CE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6F662-67A1-3B48-85C3-672FBF4C9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03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293D9-992D-4040-A318-29886F06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5DE14-6B75-6C40-9E76-698DD99FB1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9E4A6C-D105-7A4C-A5F2-60989762A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42B981-75F6-7648-9157-EAA5F994B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9862B-44BB-7941-9AE0-89C120A1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725DBF-2745-154A-901E-4B40DE02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7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1AE3B-E77B-CF47-908B-0D1CCE2BB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56A2A4-6274-484E-BA40-991CA459F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580E90-93BC-7D44-B6B9-A88CF47F5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7D23E6-70C4-9848-871C-F133F1470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60B989-57CA-3A49-B231-C7FD91AEF0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68022A-CCC6-E447-BB7A-7E88B7C49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204428-D344-5847-8A32-845FCC907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E838CC-E8C0-6044-96A5-967B1F6F7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73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E648B-79C7-B842-9B70-184799F51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1D5BEE-8796-154B-82DE-C2395D607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FA625D-062E-0249-9FCA-DEF292D00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735932-0C35-964E-BD3F-A44252C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0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2C81DD-287C-A146-9A3A-29363362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2A55B1-A773-FD4E-A2FC-EADD2F796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5701F-F570-7E4F-9723-3606D94E6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556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645A3-9335-F546-A2FA-16D94AEB0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2FF7A-A33A-B247-A72B-36AFF0CA1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B6EE56-01CC-024D-B895-B834028C5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3854C-1AC3-6B4A-92DD-F8E31D9C8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3EF144-4ED7-ED48-8CCD-F85CAF171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5ADC1F-B73B-2E4C-950A-E0D001848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30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EC984-B310-1148-BEA7-65F069F2E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3FAD50-8652-234E-BCAB-4114050070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4B0214-689F-3343-8531-E10D0C0DA1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820E9-ED2F-D940-916C-521F3804F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C1C29-8DB2-AC4B-B545-58ACD5049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76454-9872-D545-A790-42E527849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11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8F94C0-7A02-CE41-9B17-009449CB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7B0B4-67F4-C04C-BE7B-D29209295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F3E42-0552-F14D-B4CE-0E5EEB7B5C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9C659-52C8-8D46-866A-94FDD74336C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E4CD1-F3A1-0445-81B5-45B7696C78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E590C-9D31-7E43-AC16-58B755BF3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CF388-AD88-DF49-969D-8C807D946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9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F9A1-6F98-3640-8B5B-E78BA4FB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Biosensor – pH 3 Green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FB25F-0DF9-6742-A5CA-FE3539749613}"/>
              </a:ext>
            </a:extLst>
          </p:cNvPr>
          <p:cNvSpPr txBox="1"/>
          <p:nvPr/>
        </p:nvSpPr>
        <p:spPr>
          <a:xfrm>
            <a:off x="1899890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09E85A-A697-344F-929D-D6AC764781E1}"/>
              </a:ext>
            </a:extLst>
          </p:cNvPr>
          <p:cNvSpPr/>
          <p:nvPr/>
        </p:nvSpPr>
        <p:spPr>
          <a:xfrm>
            <a:off x="1718567" y="2439870"/>
            <a:ext cx="914400" cy="914400"/>
          </a:xfrm>
          <a:prstGeom prst="rect">
            <a:avLst/>
          </a:prstGeom>
          <a:solidFill>
            <a:srgbClr val="397F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175.9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C9725F-27F3-F244-9367-70DBE0884D88}"/>
              </a:ext>
            </a:extLst>
          </p:cNvPr>
          <p:cNvSpPr/>
          <p:nvPr/>
        </p:nvSpPr>
        <p:spPr>
          <a:xfrm>
            <a:off x="2650057" y="2439870"/>
            <a:ext cx="914400" cy="914400"/>
          </a:xfrm>
          <a:prstGeom prst="rect">
            <a:avLst/>
          </a:prstGeom>
          <a:solidFill>
            <a:srgbClr val="5A89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192.2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1406840-2BB7-D44B-B929-451403CD67FA}"/>
              </a:ext>
            </a:extLst>
          </p:cNvPr>
          <p:cNvSpPr/>
          <p:nvPr/>
        </p:nvSpPr>
        <p:spPr>
          <a:xfrm>
            <a:off x="4250110" y="2439870"/>
            <a:ext cx="914400" cy="914400"/>
          </a:xfrm>
          <a:prstGeom prst="rect">
            <a:avLst/>
          </a:prstGeom>
          <a:solidFill>
            <a:srgbClr val="17E6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179.3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496D62-6C72-1343-8563-B62B71089B6E}"/>
              </a:ext>
            </a:extLst>
          </p:cNvPr>
          <p:cNvSpPr/>
          <p:nvPr/>
        </p:nvSpPr>
        <p:spPr>
          <a:xfrm>
            <a:off x="5181600" y="2439870"/>
            <a:ext cx="914400" cy="914400"/>
          </a:xfrm>
          <a:prstGeom prst="rect">
            <a:avLst/>
          </a:prstGeom>
          <a:solidFill>
            <a:srgbClr val="17E6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179.3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56CDBE8-899D-6841-BD7C-CE728A294FCA}"/>
              </a:ext>
            </a:extLst>
          </p:cNvPr>
          <p:cNvSpPr/>
          <p:nvPr/>
        </p:nvSpPr>
        <p:spPr>
          <a:xfrm>
            <a:off x="1718567" y="4074228"/>
            <a:ext cx="914400" cy="914400"/>
          </a:xfrm>
          <a:prstGeom prst="rect">
            <a:avLst/>
          </a:prstGeom>
          <a:solidFill>
            <a:srgbClr val="88F6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146.6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D2C1F7-632F-5B4B-B3D6-837D94785971}"/>
              </a:ext>
            </a:extLst>
          </p:cNvPr>
          <p:cNvSpPr/>
          <p:nvPr/>
        </p:nvSpPr>
        <p:spPr>
          <a:xfrm>
            <a:off x="2650057" y="4074228"/>
            <a:ext cx="914400" cy="914400"/>
          </a:xfrm>
          <a:prstGeom prst="rect">
            <a:avLst/>
          </a:prstGeom>
          <a:solidFill>
            <a:srgbClr val="80F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160.7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BC68BF0-0978-0647-94D6-6E6C9405383F}"/>
              </a:ext>
            </a:extLst>
          </p:cNvPr>
          <p:cNvSpPr/>
          <p:nvPr/>
        </p:nvSpPr>
        <p:spPr>
          <a:xfrm>
            <a:off x="4250110" y="4074228"/>
            <a:ext cx="914400" cy="914400"/>
          </a:xfrm>
          <a:prstGeom prst="rect">
            <a:avLst/>
          </a:prstGeom>
          <a:solidFill>
            <a:srgbClr val="54E6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150.1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FC5B16-CA9D-E149-9232-113BE912EFDF}"/>
              </a:ext>
            </a:extLst>
          </p:cNvPr>
          <p:cNvSpPr/>
          <p:nvPr/>
        </p:nvSpPr>
        <p:spPr>
          <a:xfrm>
            <a:off x="5181600" y="4074228"/>
            <a:ext cx="914400" cy="914400"/>
          </a:xfrm>
          <a:prstGeom prst="rect">
            <a:avLst/>
          </a:prstGeom>
          <a:solidFill>
            <a:srgbClr val="62E6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147.9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B65787-D78E-7F42-B7A2-329EF31B9692}"/>
              </a:ext>
            </a:extLst>
          </p:cNvPr>
          <p:cNvSpPr txBox="1"/>
          <p:nvPr/>
        </p:nvSpPr>
        <p:spPr>
          <a:xfrm>
            <a:off x="384631" y="2763631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31BDD6-A6BA-AC4F-B0CD-07466D4C7F14}"/>
              </a:ext>
            </a:extLst>
          </p:cNvPr>
          <p:cNvSpPr txBox="1"/>
          <p:nvPr/>
        </p:nvSpPr>
        <p:spPr>
          <a:xfrm>
            <a:off x="455361" y="4346762"/>
            <a:ext cx="110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Biosensor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5D46062-71A8-7546-ABA4-4D4AEE28A21E}"/>
              </a:ext>
            </a:extLst>
          </p:cNvPr>
          <p:cNvSpPr txBox="1"/>
          <p:nvPr/>
        </p:nvSpPr>
        <p:spPr>
          <a:xfrm>
            <a:off x="4456623" y="2067909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6AB75AB-D30B-4840-9CB1-6825B82658ED}"/>
              </a:ext>
            </a:extLst>
          </p:cNvPr>
          <p:cNvSpPr txBox="1"/>
          <p:nvPr/>
        </p:nvSpPr>
        <p:spPr>
          <a:xfrm>
            <a:off x="5362923" y="207053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2F70D0-C013-A846-BC03-D88C7AD4BC07}"/>
              </a:ext>
            </a:extLst>
          </p:cNvPr>
          <p:cNvSpPr txBox="1"/>
          <p:nvPr/>
        </p:nvSpPr>
        <p:spPr>
          <a:xfrm>
            <a:off x="2837191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F87E9D1-A488-C64C-99B3-B812043CB522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>
            <a:off x="3564457" y="2897070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8AC6EE4-353B-E849-9E23-47F053E87EFC}"/>
              </a:ext>
            </a:extLst>
          </p:cNvPr>
          <p:cNvCxnSpPr>
            <a:cxnSpLocks/>
            <a:stCxn id="23" idx="3"/>
            <a:endCxn id="24" idx="1"/>
          </p:cNvCxnSpPr>
          <p:nvPr/>
        </p:nvCxnSpPr>
        <p:spPr>
          <a:xfrm>
            <a:off x="3564457" y="4531428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50C2EAE-651A-1E42-BDBF-5A1288F3F401}"/>
              </a:ext>
            </a:extLst>
          </p:cNvPr>
          <p:cNvSpPr txBox="1"/>
          <p:nvPr/>
        </p:nvSpPr>
        <p:spPr>
          <a:xfrm>
            <a:off x="2204984" y="1716544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F986AD-8279-DF49-BAF4-FEC26F452C88}"/>
              </a:ext>
            </a:extLst>
          </p:cNvPr>
          <p:cNvSpPr txBox="1"/>
          <p:nvPr/>
        </p:nvSpPr>
        <p:spPr>
          <a:xfrm>
            <a:off x="4835381" y="1695947"/>
            <a:ext cx="658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8075DEB-CFAD-524B-834C-CDD8721B161B}"/>
              </a:ext>
            </a:extLst>
          </p:cNvPr>
          <p:cNvSpPr txBox="1"/>
          <p:nvPr/>
        </p:nvSpPr>
        <p:spPr>
          <a:xfrm>
            <a:off x="455361" y="5318969"/>
            <a:ext cx="1156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Difference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071479C-16B4-F64E-AA3F-172D2603E512}"/>
              </a:ext>
            </a:extLst>
          </p:cNvPr>
          <p:cNvSpPr txBox="1"/>
          <p:nvPr/>
        </p:nvSpPr>
        <p:spPr>
          <a:xfrm>
            <a:off x="2274249" y="533925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14.1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C4020EE-2997-9C4D-8040-EAAA68D3C7ED}"/>
              </a:ext>
            </a:extLst>
          </p:cNvPr>
          <p:cNvSpPr txBox="1"/>
          <p:nvPr/>
        </p:nvSpPr>
        <p:spPr>
          <a:xfrm>
            <a:off x="4926303" y="53392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0FDD22E-102E-B04D-966E-F9EAC858F084}"/>
              </a:ext>
            </a:extLst>
          </p:cNvPr>
          <p:cNvSpPr txBox="1"/>
          <p:nvPr/>
        </p:nvSpPr>
        <p:spPr>
          <a:xfrm>
            <a:off x="3630513" y="5708586"/>
            <a:ext cx="3067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*HSV with S &amp; V at 90% as it is calibrated with HUE values instead of RGB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FE266C9-5E67-CC4F-87B6-EC367ECF3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514916"/>
              </p:ext>
            </p:extLst>
          </p:nvPr>
        </p:nvGraphicFramePr>
        <p:xfrm>
          <a:off x="6610946" y="880762"/>
          <a:ext cx="5275650" cy="56377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9275">
                  <a:extLst>
                    <a:ext uri="{9D8B030D-6E8A-4147-A177-3AD203B41FA5}">
                      <a16:colId xmlns:a16="http://schemas.microsoft.com/office/drawing/2014/main" val="2355336748"/>
                    </a:ext>
                  </a:extLst>
                </a:gridCol>
                <a:gridCol w="879275">
                  <a:extLst>
                    <a:ext uri="{9D8B030D-6E8A-4147-A177-3AD203B41FA5}">
                      <a16:colId xmlns:a16="http://schemas.microsoft.com/office/drawing/2014/main" val="807247879"/>
                    </a:ext>
                  </a:extLst>
                </a:gridCol>
                <a:gridCol w="879275">
                  <a:extLst>
                    <a:ext uri="{9D8B030D-6E8A-4147-A177-3AD203B41FA5}">
                      <a16:colId xmlns:a16="http://schemas.microsoft.com/office/drawing/2014/main" val="3593577693"/>
                    </a:ext>
                  </a:extLst>
                </a:gridCol>
                <a:gridCol w="879275">
                  <a:extLst>
                    <a:ext uri="{9D8B030D-6E8A-4147-A177-3AD203B41FA5}">
                      <a16:colId xmlns:a16="http://schemas.microsoft.com/office/drawing/2014/main" val="1568756799"/>
                    </a:ext>
                  </a:extLst>
                </a:gridCol>
                <a:gridCol w="879275">
                  <a:extLst>
                    <a:ext uri="{9D8B030D-6E8A-4147-A177-3AD203B41FA5}">
                      <a16:colId xmlns:a16="http://schemas.microsoft.com/office/drawing/2014/main" val="2051040379"/>
                    </a:ext>
                  </a:extLst>
                </a:gridCol>
                <a:gridCol w="879275">
                  <a:extLst>
                    <a:ext uri="{9D8B030D-6E8A-4147-A177-3AD203B41FA5}">
                      <a16:colId xmlns:a16="http://schemas.microsoft.com/office/drawing/2014/main" val="2438895437"/>
                    </a:ext>
                  </a:extLst>
                </a:gridCol>
              </a:tblGrid>
              <a:tr h="289347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R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G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B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Hue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3368762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Calibration Green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179.341869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1418111"/>
                  </a:ext>
                </a:extLst>
              </a:tr>
              <a:tr h="289347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60876690"/>
                  </a:ext>
                </a:extLst>
              </a:tr>
              <a:tr h="307431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LYJ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690830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Reference Green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57.43919513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127.4965627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122.733755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175.9209364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809978"/>
                  </a:ext>
                </a:extLst>
              </a:tr>
              <a:tr h="289347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638987"/>
                  </a:ext>
                </a:extLst>
              </a:tr>
              <a:tr h="307431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Sample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135.734362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245.9764387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184.6857798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146.6421421</a:t>
                      </a:r>
                      <a:endParaRPr lang="en-SG" sz="12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6051772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Hue Translation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 dirty="0">
                          <a:effectLst/>
                        </a:rPr>
                        <a:t>150.0630747</a:t>
                      </a:r>
                      <a:endParaRPr lang="en-S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1107947"/>
                  </a:ext>
                </a:extLst>
              </a:tr>
              <a:tr h="289347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3995637"/>
                  </a:ext>
                </a:extLst>
              </a:tr>
              <a:tr h="289347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170473"/>
                  </a:ext>
                </a:extLst>
              </a:tr>
              <a:tr h="307431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ZJ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0035619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Reference Green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89.66079658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137.1790652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149.2792956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192.1776602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3527271"/>
                  </a:ext>
                </a:extLst>
              </a:tr>
              <a:tr h="289347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5756482"/>
                  </a:ext>
                </a:extLst>
              </a:tr>
              <a:tr h="307431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Sample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127.9478538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244.8106894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207.2522171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160.7166382</a:t>
                      </a:r>
                      <a:endParaRPr lang="en-SG" sz="12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4897811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 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 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Hue Translation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 dirty="0">
                          <a:effectLst/>
                        </a:rPr>
                        <a:t>147.880847</a:t>
                      </a:r>
                      <a:endParaRPr lang="en-SG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59731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365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F9A1-6F98-3640-8B5B-E78BA4FB8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096" y="365125"/>
            <a:ext cx="10515600" cy="1325563"/>
          </a:xfrm>
        </p:spPr>
        <p:txBody>
          <a:bodyPr/>
          <a:lstStyle/>
          <a:p>
            <a:r>
              <a:rPr lang="en-US" dirty="0"/>
              <a:t>Biosensor – pH 3 Green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FB25F-0DF9-6742-A5CA-FE3539749613}"/>
              </a:ext>
            </a:extLst>
          </p:cNvPr>
          <p:cNvSpPr txBox="1"/>
          <p:nvPr/>
        </p:nvSpPr>
        <p:spPr>
          <a:xfrm>
            <a:off x="1899890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09E85A-A697-344F-929D-D6AC764781E1}"/>
              </a:ext>
            </a:extLst>
          </p:cNvPr>
          <p:cNvSpPr/>
          <p:nvPr/>
        </p:nvSpPr>
        <p:spPr>
          <a:xfrm>
            <a:off x="1718567" y="2439870"/>
            <a:ext cx="914400" cy="914400"/>
          </a:xfrm>
          <a:prstGeom prst="rect">
            <a:avLst/>
          </a:prstGeom>
          <a:solidFill>
            <a:srgbClr val="397F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175.9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C9725F-27F3-F244-9367-70DBE0884D88}"/>
              </a:ext>
            </a:extLst>
          </p:cNvPr>
          <p:cNvSpPr/>
          <p:nvPr/>
        </p:nvSpPr>
        <p:spPr>
          <a:xfrm>
            <a:off x="2650057" y="2439870"/>
            <a:ext cx="914400" cy="914400"/>
          </a:xfrm>
          <a:prstGeom prst="rect">
            <a:avLst/>
          </a:prstGeom>
          <a:solidFill>
            <a:srgbClr val="5A89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192.2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1406840-2BB7-D44B-B929-451403CD67FA}"/>
              </a:ext>
            </a:extLst>
          </p:cNvPr>
          <p:cNvSpPr/>
          <p:nvPr/>
        </p:nvSpPr>
        <p:spPr>
          <a:xfrm>
            <a:off x="4250110" y="2439870"/>
            <a:ext cx="914400" cy="914400"/>
          </a:xfrm>
          <a:prstGeom prst="rect">
            <a:avLst/>
          </a:prstGeom>
          <a:solidFill>
            <a:srgbClr val="397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179.3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496D62-6C72-1343-8563-B62B71089B6E}"/>
              </a:ext>
            </a:extLst>
          </p:cNvPr>
          <p:cNvSpPr/>
          <p:nvPr/>
        </p:nvSpPr>
        <p:spPr>
          <a:xfrm>
            <a:off x="5181600" y="2439870"/>
            <a:ext cx="914400" cy="914400"/>
          </a:xfrm>
          <a:prstGeom prst="rect">
            <a:avLst/>
          </a:prstGeom>
          <a:solidFill>
            <a:srgbClr val="599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179.3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56CDBE8-899D-6841-BD7C-CE728A294FCA}"/>
              </a:ext>
            </a:extLst>
          </p:cNvPr>
          <p:cNvSpPr/>
          <p:nvPr/>
        </p:nvSpPr>
        <p:spPr>
          <a:xfrm>
            <a:off x="1718567" y="4074228"/>
            <a:ext cx="914400" cy="914400"/>
          </a:xfrm>
          <a:prstGeom prst="rect">
            <a:avLst/>
          </a:prstGeom>
          <a:solidFill>
            <a:srgbClr val="88F6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146.6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D2C1F7-632F-5B4B-B3D6-837D94785971}"/>
              </a:ext>
            </a:extLst>
          </p:cNvPr>
          <p:cNvSpPr/>
          <p:nvPr/>
        </p:nvSpPr>
        <p:spPr>
          <a:xfrm>
            <a:off x="2650057" y="4074228"/>
            <a:ext cx="914400" cy="914400"/>
          </a:xfrm>
          <a:prstGeom prst="rect">
            <a:avLst/>
          </a:prstGeom>
          <a:solidFill>
            <a:srgbClr val="80F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160.7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B65787-D78E-7F42-B7A2-329EF31B9692}"/>
              </a:ext>
            </a:extLst>
          </p:cNvPr>
          <p:cNvSpPr txBox="1"/>
          <p:nvPr/>
        </p:nvSpPr>
        <p:spPr>
          <a:xfrm>
            <a:off x="384631" y="2763631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31BDD6-A6BA-AC4F-B0CD-07466D4C7F14}"/>
              </a:ext>
            </a:extLst>
          </p:cNvPr>
          <p:cNvSpPr txBox="1"/>
          <p:nvPr/>
        </p:nvSpPr>
        <p:spPr>
          <a:xfrm>
            <a:off x="455361" y="4346762"/>
            <a:ext cx="110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Biosensor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6AB75AB-D30B-4840-9CB1-6825B82658ED}"/>
              </a:ext>
            </a:extLst>
          </p:cNvPr>
          <p:cNvSpPr txBox="1"/>
          <p:nvPr/>
        </p:nvSpPr>
        <p:spPr>
          <a:xfrm>
            <a:off x="5362923" y="207053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2F70D0-C013-A846-BC03-D88C7AD4BC07}"/>
              </a:ext>
            </a:extLst>
          </p:cNvPr>
          <p:cNvSpPr txBox="1"/>
          <p:nvPr/>
        </p:nvSpPr>
        <p:spPr>
          <a:xfrm>
            <a:off x="2837191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F87E9D1-A488-C64C-99B3-B812043CB522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>
            <a:off x="3564457" y="2897070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8AC6EE4-353B-E849-9E23-47F053E87EFC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3564457" y="4531428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50C2EAE-651A-1E42-BDBF-5A1288F3F401}"/>
              </a:ext>
            </a:extLst>
          </p:cNvPr>
          <p:cNvSpPr txBox="1"/>
          <p:nvPr/>
        </p:nvSpPr>
        <p:spPr>
          <a:xfrm>
            <a:off x="2204984" y="1716544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F986AD-8279-DF49-BAF4-FEC26F452C88}"/>
              </a:ext>
            </a:extLst>
          </p:cNvPr>
          <p:cNvSpPr txBox="1"/>
          <p:nvPr/>
        </p:nvSpPr>
        <p:spPr>
          <a:xfrm>
            <a:off x="4835381" y="1695947"/>
            <a:ext cx="658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8075DEB-CFAD-524B-834C-CDD8721B161B}"/>
              </a:ext>
            </a:extLst>
          </p:cNvPr>
          <p:cNvSpPr txBox="1"/>
          <p:nvPr/>
        </p:nvSpPr>
        <p:spPr>
          <a:xfrm>
            <a:off x="455361" y="5318969"/>
            <a:ext cx="1156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Difference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071479C-16B4-F64E-AA3F-172D2603E512}"/>
              </a:ext>
            </a:extLst>
          </p:cNvPr>
          <p:cNvSpPr txBox="1"/>
          <p:nvPr/>
        </p:nvSpPr>
        <p:spPr>
          <a:xfrm>
            <a:off x="2274249" y="533925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14.1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C4020EE-2997-9C4D-8040-EAAA68D3C7ED}"/>
              </a:ext>
            </a:extLst>
          </p:cNvPr>
          <p:cNvSpPr txBox="1"/>
          <p:nvPr/>
        </p:nvSpPr>
        <p:spPr>
          <a:xfrm>
            <a:off x="4926303" y="53392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AF23B56-655B-C447-B78E-CE6AFF6263B7}"/>
              </a:ext>
            </a:extLst>
          </p:cNvPr>
          <p:cNvSpPr txBox="1"/>
          <p:nvPr/>
        </p:nvSpPr>
        <p:spPr>
          <a:xfrm>
            <a:off x="4456623" y="2067909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FC9EDD-DC7B-D444-A331-11CE8E808306}"/>
              </a:ext>
            </a:extLst>
          </p:cNvPr>
          <p:cNvSpPr/>
          <p:nvPr/>
        </p:nvSpPr>
        <p:spPr>
          <a:xfrm>
            <a:off x="4250110" y="4074228"/>
            <a:ext cx="914400" cy="914400"/>
          </a:xfrm>
          <a:prstGeom prst="rect">
            <a:avLst/>
          </a:prstGeom>
          <a:solidFill>
            <a:srgbClr val="A7F5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150.1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DB58530-26DC-4A44-81C1-DEE702F1E718}"/>
              </a:ext>
            </a:extLst>
          </p:cNvPr>
          <p:cNvSpPr/>
          <p:nvPr/>
        </p:nvSpPr>
        <p:spPr>
          <a:xfrm>
            <a:off x="5181600" y="4074228"/>
            <a:ext cx="914400" cy="914400"/>
          </a:xfrm>
          <a:prstGeom prst="rect">
            <a:avLst/>
          </a:prstGeom>
          <a:solidFill>
            <a:srgbClr val="AAF5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147.9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1729513-5C22-F341-BD22-882AD4DB5EA8}"/>
              </a:ext>
            </a:extLst>
          </p:cNvPr>
          <p:cNvSpPr txBox="1"/>
          <p:nvPr/>
        </p:nvSpPr>
        <p:spPr>
          <a:xfrm>
            <a:off x="4113138" y="5621244"/>
            <a:ext cx="24995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*S&amp;V</a:t>
            </a:r>
            <a:r>
              <a:rPr lang="zh-CN" altLang="en-US" dirty="0"/>
              <a:t> </a:t>
            </a:r>
            <a:r>
              <a:rPr lang="en-US" altLang="zh-CN" dirty="0"/>
              <a:t>inherits pre-calibration value </a:t>
            </a:r>
            <a:r>
              <a:rPr lang="en-US" dirty="0"/>
              <a:t>as it is calibrated with HUE values instead of RGB</a:t>
            </a:r>
          </a:p>
        </p:txBody>
      </p:sp>
    </p:spTree>
    <p:extLst>
      <p:ext uri="{BB962C8B-B14F-4D97-AF65-F5344CB8AC3E}">
        <p14:creationId xmlns:p14="http://schemas.microsoft.com/office/powerpoint/2010/main" val="1864286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F9A1-6F98-3640-8B5B-E78BA4FB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Biosensor – pH 4 Yellow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FB25F-0DF9-6742-A5CA-FE3539749613}"/>
              </a:ext>
            </a:extLst>
          </p:cNvPr>
          <p:cNvSpPr txBox="1"/>
          <p:nvPr/>
        </p:nvSpPr>
        <p:spPr>
          <a:xfrm>
            <a:off x="1899890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09E85A-A697-344F-929D-D6AC764781E1}"/>
              </a:ext>
            </a:extLst>
          </p:cNvPr>
          <p:cNvSpPr/>
          <p:nvPr/>
        </p:nvSpPr>
        <p:spPr>
          <a:xfrm>
            <a:off x="1718567" y="2439870"/>
            <a:ext cx="914400" cy="914400"/>
          </a:xfrm>
          <a:prstGeom prst="rect">
            <a:avLst/>
          </a:prstGeom>
          <a:solidFill>
            <a:srgbClr val="F7F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61.0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C9725F-27F3-F244-9367-70DBE0884D88}"/>
              </a:ext>
            </a:extLst>
          </p:cNvPr>
          <p:cNvSpPr/>
          <p:nvPr/>
        </p:nvSpPr>
        <p:spPr>
          <a:xfrm>
            <a:off x="2650057" y="2439870"/>
            <a:ext cx="914400" cy="914400"/>
          </a:xfrm>
          <a:prstGeom prst="rect">
            <a:avLst/>
          </a:prstGeom>
          <a:solidFill>
            <a:srgbClr val="DED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54.8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1406840-2BB7-D44B-B929-451403CD67FA}"/>
              </a:ext>
            </a:extLst>
          </p:cNvPr>
          <p:cNvSpPr/>
          <p:nvPr/>
        </p:nvSpPr>
        <p:spPr>
          <a:xfrm>
            <a:off x="4250110" y="2439870"/>
            <a:ext cx="914400" cy="914400"/>
          </a:xfrm>
          <a:prstGeom prst="rect">
            <a:avLst/>
          </a:prstGeom>
          <a:solidFill>
            <a:srgbClr val="E6C0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48.9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496D62-6C72-1343-8563-B62B71089B6E}"/>
              </a:ext>
            </a:extLst>
          </p:cNvPr>
          <p:cNvSpPr/>
          <p:nvPr/>
        </p:nvSpPr>
        <p:spPr>
          <a:xfrm>
            <a:off x="5181600" y="2439870"/>
            <a:ext cx="914400" cy="914400"/>
          </a:xfrm>
          <a:prstGeom prst="rect">
            <a:avLst/>
          </a:prstGeom>
          <a:solidFill>
            <a:srgbClr val="E6C0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48.9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56CDBE8-899D-6841-BD7C-CE728A294FCA}"/>
              </a:ext>
            </a:extLst>
          </p:cNvPr>
          <p:cNvSpPr/>
          <p:nvPr/>
        </p:nvSpPr>
        <p:spPr>
          <a:xfrm>
            <a:off x="1718567" y="4074228"/>
            <a:ext cx="914400" cy="914400"/>
          </a:xfrm>
          <a:prstGeom prst="rect">
            <a:avLst/>
          </a:prstGeom>
          <a:solidFill>
            <a:srgbClr val="F3F6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61.8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D2C1F7-632F-5B4B-B3D6-837D94785971}"/>
              </a:ext>
            </a:extLst>
          </p:cNvPr>
          <p:cNvSpPr/>
          <p:nvPr/>
        </p:nvSpPr>
        <p:spPr>
          <a:xfrm>
            <a:off x="2650057" y="4074228"/>
            <a:ext cx="914400" cy="914400"/>
          </a:xfrm>
          <a:prstGeom prst="rect">
            <a:avLst/>
          </a:prstGeom>
          <a:solidFill>
            <a:srgbClr val="F6DC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50.4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BC68BF0-0978-0647-94D6-6E6C9405383F}"/>
              </a:ext>
            </a:extLst>
          </p:cNvPr>
          <p:cNvSpPr/>
          <p:nvPr/>
        </p:nvSpPr>
        <p:spPr>
          <a:xfrm>
            <a:off x="4250110" y="4074228"/>
            <a:ext cx="914400" cy="914400"/>
          </a:xfrm>
          <a:prstGeom prst="rect">
            <a:avLst/>
          </a:prstGeom>
          <a:solidFill>
            <a:srgbClr val="E6C3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49.7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FC5B16-CA9D-E149-9232-113BE912EFDF}"/>
              </a:ext>
            </a:extLst>
          </p:cNvPr>
          <p:cNvSpPr/>
          <p:nvPr/>
        </p:nvSpPr>
        <p:spPr>
          <a:xfrm>
            <a:off x="5181600" y="4074228"/>
            <a:ext cx="914400" cy="914400"/>
          </a:xfrm>
          <a:prstGeom prst="rect">
            <a:avLst/>
          </a:prstGeom>
          <a:solidFill>
            <a:srgbClr val="E6AF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44.5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B65787-D78E-7F42-B7A2-329EF31B9692}"/>
              </a:ext>
            </a:extLst>
          </p:cNvPr>
          <p:cNvSpPr txBox="1"/>
          <p:nvPr/>
        </p:nvSpPr>
        <p:spPr>
          <a:xfrm>
            <a:off x="384631" y="2763631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31BDD6-A6BA-AC4F-B0CD-07466D4C7F14}"/>
              </a:ext>
            </a:extLst>
          </p:cNvPr>
          <p:cNvSpPr txBox="1"/>
          <p:nvPr/>
        </p:nvSpPr>
        <p:spPr>
          <a:xfrm>
            <a:off x="455361" y="4346762"/>
            <a:ext cx="110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Biosensor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6AB75AB-D30B-4840-9CB1-6825B82658ED}"/>
              </a:ext>
            </a:extLst>
          </p:cNvPr>
          <p:cNvSpPr txBox="1"/>
          <p:nvPr/>
        </p:nvSpPr>
        <p:spPr>
          <a:xfrm>
            <a:off x="5362923" y="207053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2F70D0-C013-A846-BC03-D88C7AD4BC07}"/>
              </a:ext>
            </a:extLst>
          </p:cNvPr>
          <p:cNvSpPr txBox="1"/>
          <p:nvPr/>
        </p:nvSpPr>
        <p:spPr>
          <a:xfrm>
            <a:off x="2837191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F87E9D1-A488-C64C-99B3-B812043CB522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>
            <a:off x="3564457" y="2897070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8AC6EE4-353B-E849-9E23-47F053E87EFC}"/>
              </a:ext>
            </a:extLst>
          </p:cNvPr>
          <p:cNvCxnSpPr>
            <a:cxnSpLocks/>
            <a:stCxn id="23" idx="3"/>
            <a:endCxn id="24" idx="1"/>
          </p:cNvCxnSpPr>
          <p:nvPr/>
        </p:nvCxnSpPr>
        <p:spPr>
          <a:xfrm>
            <a:off x="3564457" y="4531428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50C2EAE-651A-1E42-BDBF-5A1288F3F401}"/>
              </a:ext>
            </a:extLst>
          </p:cNvPr>
          <p:cNvSpPr txBox="1"/>
          <p:nvPr/>
        </p:nvSpPr>
        <p:spPr>
          <a:xfrm>
            <a:off x="2204984" y="1716544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F986AD-8279-DF49-BAF4-FEC26F452C88}"/>
              </a:ext>
            </a:extLst>
          </p:cNvPr>
          <p:cNvSpPr txBox="1"/>
          <p:nvPr/>
        </p:nvSpPr>
        <p:spPr>
          <a:xfrm>
            <a:off x="4835381" y="1695947"/>
            <a:ext cx="658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8075DEB-CFAD-524B-834C-CDD8721B161B}"/>
              </a:ext>
            </a:extLst>
          </p:cNvPr>
          <p:cNvSpPr txBox="1"/>
          <p:nvPr/>
        </p:nvSpPr>
        <p:spPr>
          <a:xfrm>
            <a:off x="455361" y="5318969"/>
            <a:ext cx="1156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Difference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071479C-16B4-F64E-AA3F-172D2603E512}"/>
              </a:ext>
            </a:extLst>
          </p:cNvPr>
          <p:cNvSpPr txBox="1"/>
          <p:nvPr/>
        </p:nvSpPr>
        <p:spPr>
          <a:xfrm>
            <a:off x="2274249" y="533925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11.4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C4020EE-2997-9C4D-8040-EAAA68D3C7ED}"/>
              </a:ext>
            </a:extLst>
          </p:cNvPr>
          <p:cNvSpPr txBox="1"/>
          <p:nvPr/>
        </p:nvSpPr>
        <p:spPr>
          <a:xfrm>
            <a:off x="4891387" y="534251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5.2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86BB010-71DC-7847-9C30-F5BDB8023B54}"/>
              </a:ext>
            </a:extLst>
          </p:cNvPr>
          <p:cNvSpPr txBox="1"/>
          <p:nvPr/>
        </p:nvSpPr>
        <p:spPr>
          <a:xfrm>
            <a:off x="3630513" y="5708586"/>
            <a:ext cx="3067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*HSV with S &amp; V at 90% as it is calibrated with HUE values instead of RGB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1DA814F-565C-3C45-A1A6-0DCDA39CF0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042114"/>
              </p:ext>
            </p:extLst>
          </p:nvPr>
        </p:nvGraphicFramePr>
        <p:xfrm>
          <a:off x="6593670" y="978765"/>
          <a:ext cx="5200056" cy="54417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6676">
                  <a:extLst>
                    <a:ext uri="{9D8B030D-6E8A-4147-A177-3AD203B41FA5}">
                      <a16:colId xmlns:a16="http://schemas.microsoft.com/office/drawing/2014/main" val="3491999339"/>
                    </a:ext>
                  </a:extLst>
                </a:gridCol>
                <a:gridCol w="866676">
                  <a:extLst>
                    <a:ext uri="{9D8B030D-6E8A-4147-A177-3AD203B41FA5}">
                      <a16:colId xmlns:a16="http://schemas.microsoft.com/office/drawing/2014/main" val="622756153"/>
                    </a:ext>
                  </a:extLst>
                </a:gridCol>
                <a:gridCol w="866676">
                  <a:extLst>
                    <a:ext uri="{9D8B030D-6E8A-4147-A177-3AD203B41FA5}">
                      <a16:colId xmlns:a16="http://schemas.microsoft.com/office/drawing/2014/main" val="2426121281"/>
                    </a:ext>
                  </a:extLst>
                </a:gridCol>
                <a:gridCol w="866676">
                  <a:extLst>
                    <a:ext uri="{9D8B030D-6E8A-4147-A177-3AD203B41FA5}">
                      <a16:colId xmlns:a16="http://schemas.microsoft.com/office/drawing/2014/main" val="1086350887"/>
                    </a:ext>
                  </a:extLst>
                </a:gridCol>
                <a:gridCol w="866676">
                  <a:extLst>
                    <a:ext uri="{9D8B030D-6E8A-4147-A177-3AD203B41FA5}">
                      <a16:colId xmlns:a16="http://schemas.microsoft.com/office/drawing/2014/main" val="555998961"/>
                    </a:ext>
                  </a:extLst>
                </a:gridCol>
                <a:gridCol w="866676">
                  <a:extLst>
                    <a:ext uri="{9D8B030D-6E8A-4147-A177-3AD203B41FA5}">
                      <a16:colId xmlns:a16="http://schemas.microsoft.com/office/drawing/2014/main" val="114110621"/>
                    </a:ext>
                  </a:extLst>
                </a:gridCol>
              </a:tblGrid>
              <a:tr h="347836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R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G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B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Hue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1726324"/>
                  </a:ext>
                </a:extLst>
              </a:tr>
              <a:tr h="347836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Calibration Yellow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48.86005499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710284"/>
                  </a:ext>
                </a:extLst>
              </a:tr>
              <a:tr h="347836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7695464"/>
                  </a:ext>
                </a:extLst>
              </a:tr>
              <a:tr h="369576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LYJ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76532154"/>
                  </a:ext>
                </a:extLst>
              </a:tr>
              <a:tr h="369576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Reference Yellow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246.658183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249.2747147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91.77848859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60.99679785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5315276"/>
                  </a:ext>
                </a:extLst>
              </a:tr>
              <a:tr h="347836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7182812"/>
                  </a:ext>
                </a:extLst>
              </a:tr>
              <a:tr h="369576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Sample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243.0621321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245.9470242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149.2184434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61.78947653</a:t>
                      </a:r>
                      <a:endParaRPr lang="en-SG" sz="12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5757695"/>
                  </a:ext>
                </a:extLst>
              </a:tr>
              <a:tr h="347836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Hue Translation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 dirty="0">
                          <a:effectLst/>
                        </a:rPr>
                        <a:t>49.65273367</a:t>
                      </a:r>
                      <a:endParaRPr lang="en-S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7343261"/>
                  </a:ext>
                </a:extLst>
              </a:tr>
              <a:tr h="347836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3697150"/>
                  </a:ext>
                </a:extLst>
              </a:tr>
              <a:tr h="347836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86003421"/>
                  </a:ext>
                </a:extLst>
              </a:tr>
              <a:tr h="369576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ZJ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5537501"/>
                  </a:ext>
                </a:extLst>
              </a:tr>
              <a:tr h="369576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Reference Yellow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222.4861162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209.0827377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69.00742302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54.76016706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634815"/>
                  </a:ext>
                </a:extLst>
              </a:tr>
              <a:tr h="347836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1932494"/>
                  </a:ext>
                </a:extLst>
              </a:tr>
              <a:tr h="369576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Sample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245.7813859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219.760537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83.59082046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50.37397192</a:t>
                      </a:r>
                      <a:endParaRPr lang="en-SG" sz="12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320886"/>
                  </a:ext>
                </a:extLst>
              </a:tr>
              <a:tr h="347836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 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 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Hue Translation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 dirty="0">
                          <a:effectLst/>
                        </a:rPr>
                        <a:t>44.47385986</a:t>
                      </a:r>
                      <a:endParaRPr lang="en-SG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0537100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30B08563-DEDF-5740-83AD-81E800264BEF}"/>
              </a:ext>
            </a:extLst>
          </p:cNvPr>
          <p:cNvSpPr txBox="1"/>
          <p:nvPr/>
        </p:nvSpPr>
        <p:spPr>
          <a:xfrm>
            <a:off x="4456623" y="2067909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</p:spTree>
    <p:extLst>
      <p:ext uri="{BB962C8B-B14F-4D97-AF65-F5344CB8AC3E}">
        <p14:creationId xmlns:p14="http://schemas.microsoft.com/office/powerpoint/2010/main" val="2559820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4FFB25F-0DF9-6742-A5CA-FE3539749613}"/>
              </a:ext>
            </a:extLst>
          </p:cNvPr>
          <p:cNvSpPr txBox="1"/>
          <p:nvPr/>
        </p:nvSpPr>
        <p:spPr>
          <a:xfrm>
            <a:off x="1899890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09E85A-A697-344F-929D-D6AC764781E1}"/>
              </a:ext>
            </a:extLst>
          </p:cNvPr>
          <p:cNvSpPr/>
          <p:nvPr/>
        </p:nvSpPr>
        <p:spPr>
          <a:xfrm>
            <a:off x="1718567" y="2439870"/>
            <a:ext cx="914400" cy="914400"/>
          </a:xfrm>
          <a:prstGeom prst="rect">
            <a:avLst/>
          </a:prstGeom>
          <a:solidFill>
            <a:srgbClr val="F7F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61.0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C9725F-27F3-F244-9367-70DBE0884D88}"/>
              </a:ext>
            </a:extLst>
          </p:cNvPr>
          <p:cNvSpPr/>
          <p:nvPr/>
        </p:nvSpPr>
        <p:spPr>
          <a:xfrm>
            <a:off x="2650057" y="2439870"/>
            <a:ext cx="914400" cy="914400"/>
          </a:xfrm>
          <a:prstGeom prst="rect">
            <a:avLst/>
          </a:prstGeom>
          <a:solidFill>
            <a:srgbClr val="DED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54.8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1406840-2BB7-D44B-B929-451403CD67FA}"/>
              </a:ext>
            </a:extLst>
          </p:cNvPr>
          <p:cNvSpPr/>
          <p:nvPr/>
        </p:nvSpPr>
        <p:spPr>
          <a:xfrm>
            <a:off x="4250110" y="2439870"/>
            <a:ext cx="914400" cy="914400"/>
          </a:xfrm>
          <a:prstGeom prst="rect">
            <a:avLst/>
          </a:prstGeom>
          <a:solidFill>
            <a:srgbClr val="FADD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48.9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496D62-6C72-1343-8563-B62B71089B6E}"/>
              </a:ext>
            </a:extLst>
          </p:cNvPr>
          <p:cNvSpPr/>
          <p:nvPr/>
        </p:nvSpPr>
        <p:spPr>
          <a:xfrm>
            <a:off x="5181600" y="2439870"/>
            <a:ext cx="914400" cy="914400"/>
          </a:xfrm>
          <a:prstGeom prst="rect">
            <a:avLst/>
          </a:prstGeom>
          <a:solidFill>
            <a:srgbClr val="DEC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48.9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56CDBE8-899D-6841-BD7C-CE728A294FCA}"/>
              </a:ext>
            </a:extLst>
          </p:cNvPr>
          <p:cNvSpPr/>
          <p:nvPr/>
        </p:nvSpPr>
        <p:spPr>
          <a:xfrm>
            <a:off x="1718567" y="4074228"/>
            <a:ext cx="914400" cy="914400"/>
          </a:xfrm>
          <a:prstGeom prst="rect">
            <a:avLst/>
          </a:prstGeom>
          <a:solidFill>
            <a:srgbClr val="F3F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61.8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D2C1F7-632F-5B4B-B3D6-837D94785971}"/>
              </a:ext>
            </a:extLst>
          </p:cNvPr>
          <p:cNvSpPr/>
          <p:nvPr/>
        </p:nvSpPr>
        <p:spPr>
          <a:xfrm>
            <a:off x="2650057" y="4074228"/>
            <a:ext cx="914400" cy="914400"/>
          </a:xfrm>
          <a:prstGeom prst="rect">
            <a:avLst/>
          </a:prstGeom>
          <a:solidFill>
            <a:srgbClr val="F5D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50.4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BC68BF0-0978-0647-94D6-6E6C9405383F}"/>
              </a:ext>
            </a:extLst>
          </p:cNvPr>
          <p:cNvSpPr/>
          <p:nvPr/>
        </p:nvSpPr>
        <p:spPr>
          <a:xfrm>
            <a:off x="4250110" y="4074228"/>
            <a:ext cx="914400" cy="914400"/>
          </a:xfrm>
          <a:prstGeom prst="rect">
            <a:avLst/>
          </a:prstGeom>
          <a:solidFill>
            <a:srgbClr val="F5E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49.7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FC5B16-CA9D-E149-9232-113BE912EFDF}"/>
              </a:ext>
            </a:extLst>
          </p:cNvPr>
          <p:cNvSpPr/>
          <p:nvPr/>
        </p:nvSpPr>
        <p:spPr>
          <a:xfrm>
            <a:off x="5181600" y="4074228"/>
            <a:ext cx="914400" cy="914400"/>
          </a:xfrm>
          <a:prstGeom prst="rect">
            <a:avLst/>
          </a:prstGeom>
          <a:solidFill>
            <a:srgbClr val="F5CA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44.5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B65787-D78E-7F42-B7A2-329EF31B9692}"/>
              </a:ext>
            </a:extLst>
          </p:cNvPr>
          <p:cNvSpPr txBox="1"/>
          <p:nvPr/>
        </p:nvSpPr>
        <p:spPr>
          <a:xfrm>
            <a:off x="384631" y="2763631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31BDD6-A6BA-AC4F-B0CD-07466D4C7F14}"/>
              </a:ext>
            </a:extLst>
          </p:cNvPr>
          <p:cNvSpPr txBox="1"/>
          <p:nvPr/>
        </p:nvSpPr>
        <p:spPr>
          <a:xfrm>
            <a:off x="455361" y="4346762"/>
            <a:ext cx="110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Biosensor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6AB75AB-D30B-4840-9CB1-6825B82658ED}"/>
              </a:ext>
            </a:extLst>
          </p:cNvPr>
          <p:cNvSpPr txBox="1"/>
          <p:nvPr/>
        </p:nvSpPr>
        <p:spPr>
          <a:xfrm>
            <a:off x="5362923" y="207053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2F70D0-C013-A846-BC03-D88C7AD4BC07}"/>
              </a:ext>
            </a:extLst>
          </p:cNvPr>
          <p:cNvSpPr txBox="1"/>
          <p:nvPr/>
        </p:nvSpPr>
        <p:spPr>
          <a:xfrm>
            <a:off x="2837191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F87E9D1-A488-C64C-99B3-B812043CB522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>
            <a:off x="3564457" y="2897070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8AC6EE4-353B-E849-9E23-47F053E87EFC}"/>
              </a:ext>
            </a:extLst>
          </p:cNvPr>
          <p:cNvCxnSpPr>
            <a:cxnSpLocks/>
            <a:stCxn id="23" idx="3"/>
            <a:endCxn id="24" idx="1"/>
          </p:cNvCxnSpPr>
          <p:nvPr/>
        </p:nvCxnSpPr>
        <p:spPr>
          <a:xfrm>
            <a:off x="3564457" y="4531428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50C2EAE-651A-1E42-BDBF-5A1288F3F401}"/>
              </a:ext>
            </a:extLst>
          </p:cNvPr>
          <p:cNvSpPr txBox="1"/>
          <p:nvPr/>
        </p:nvSpPr>
        <p:spPr>
          <a:xfrm>
            <a:off x="2204984" y="1716544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F986AD-8279-DF49-BAF4-FEC26F452C88}"/>
              </a:ext>
            </a:extLst>
          </p:cNvPr>
          <p:cNvSpPr txBox="1"/>
          <p:nvPr/>
        </p:nvSpPr>
        <p:spPr>
          <a:xfrm>
            <a:off x="4835381" y="1695947"/>
            <a:ext cx="658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8075DEB-CFAD-524B-834C-CDD8721B161B}"/>
              </a:ext>
            </a:extLst>
          </p:cNvPr>
          <p:cNvSpPr txBox="1"/>
          <p:nvPr/>
        </p:nvSpPr>
        <p:spPr>
          <a:xfrm>
            <a:off x="455361" y="5318969"/>
            <a:ext cx="1156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Difference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071479C-16B4-F64E-AA3F-172D2603E512}"/>
              </a:ext>
            </a:extLst>
          </p:cNvPr>
          <p:cNvSpPr txBox="1"/>
          <p:nvPr/>
        </p:nvSpPr>
        <p:spPr>
          <a:xfrm>
            <a:off x="2274249" y="533925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11.4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C4020EE-2997-9C4D-8040-EAAA68D3C7ED}"/>
              </a:ext>
            </a:extLst>
          </p:cNvPr>
          <p:cNvSpPr txBox="1"/>
          <p:nvPr/>
        </p:nvSpPr>
        <p:spPr>
          <a:xfrm>
            <a:off x="4891387" y="534251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5.2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1AC326EF-FE55-1D49-99E2-5634C220BA22}"/>
              </a:ext>
            </a:extLst>
          </p:cNvPr>
          <p:cNvSpPr txBox="1">
            <a:spLocks/>
          </p:cNvSpPr>
          <p:nvPr/>
        </p:nvSpPr>
        <p:spPr>
          <a:xfrm>
            <a:off x="387096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Biosensor – pH 4 Yellow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0634B3F-9AA8-CC4A-9296-ED30158E0CD9}"/>
              </a:ext>
            </a:extLst>
          </p:cNvPr>
          <p:cNvSpPr txBox="1"/>
          <p:nvPr/>
        </p:nvSpPr>
        <p:spPr>
          <a:xfrm>
            <a:off x="4456623" y="2067909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1717A84-074B-3D4F-9D71-2C7462857705}"/>
              </a:ext>
            </a:extLst>
          </p:cNvPr>
          <p:cNvSpPr txBox="1"/>
          <p:nvPr/>
        </p:nvSpPr>
        <p:spPr>
          <a:xfrm>
            <a:off x="4113138" y="5621244"/>
            <a:ext cx="24995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*S&amp;V</a:t>
            </a:r>
            <a:r>
              <a:rPr lang="zh-CN" altLang="en-US" dirty="0"/>
              <a:t> </a:t>
            </a:r>
            <a:r>
              <a:rPr lang="en-US" altLang="zh-CN" dirty="0"/>
              <a:t>inherits pre-calibration value </a:t>
            </a:r>
            <a:r>
              <a:rPr lang="en-US" dirty="0"/>
              <a:t>as it is calibrated with HUE values instead of RGB</a:t>
            </a:r>
          </a:p>
        </p:txBody>
      </p:sp>
    </p:spTree>
    <p:extLst>
      <p:ext uri="{BB962C8B-B14F-4D97-AF65-F5344CB8AC3E}">
        <p14:creationId xmlns:p14="http://schemas.microsoft.com/office/powerpoint/2010/main" val="3431381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F9A1-6F98-3640-8B5B-E78BA4FB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Biosensor – pH 5.5 Red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FB25F-0DF9-6742-A5CA-FE3539749613}"/>
              </a:ext>
            </a:extLst>
          </p:cNvPr>
          <p:cNvSpPr txBox="1"/>
          <p:nvPr/>
        </p:nvSpPr>
        <p:spPr>
          <a:xfrm>
            <a:off x="1899890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09E85A-A697-344F-929D-D6AC764781E1}"/>
              </a:ext>
            </a:extLst>
          </p:cNvPr>
          <p:cNvSpPr/>
          <p:nvPr/>
        </p:nvSpPr>
        <p:spPr>
          <a:xfrm>
            <a:off x="1718567" y="2439870"/>
            <a:ext cx="914400" cy="914400"/>
          </a:xfrm>
          <a:prstGeom prst="rect">
            <a:avLst/>
          </a:prstGeom>
          <a:solidFill>
            <a:srgbClr val="E67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358.5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C9725F-27F3-F244-9367-70DBE0884D88}"/>
              </a:ext>
            </a:extLst>
          </p:cNvPr>
          <p:cNvSpPr/>
          <p:nvPr/>
        </p:nvSpPr>
        <p:spPr>
          <a:xfrm>
            <a:off x="2650057" y="2439870"/>
            <a:ext cx="914400" cy="914400"/>
          </a:xfrm>
          <a:prstGeom prst="rect">
            <a:avLst/>
          </a:prstGeom>
          <a:solidFill>
            <a:srgbClr val="CB54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0.14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1406840-2BB7-D44B-B929-451403CD67FA}"/>
              </a:ext>
            </a:extLst>
          </p:cNvPr>
          <p:cNvSpPr/>
          <p:nvPr/>
        </p:nvSpPr>
        <p:spPr>
          <a:xfrm>
            <a:off x="4250110" y="2439870"/>
            <a:ext cx="914400" cy="914400"/>
          </a:xfrm>
          <a:prstGeom prst="rect">
            <a:avLst/>
          </a:prstGeom>
          <a:solidFill>
            <a:srgbClr val="E6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353.6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496D62-6C72-1343-8563-B62B71089B6E}"/>
              </a:ext>
            </a:extLst>
          </p:cNvPr>
          <p:cNvSpPr/>
          <p:nvPr/>
        </p:nvSpPr>
        <p:spPr>
          <a:xfrm>
            <a:off x="5181600" y="2439870"/>
            <a:ext cx="914400" cy="914400"/>
          </a:xfrm>
          <a:prstGeom prst="rect">
            <a:avLst/>
          </a:prstGeom>
          <a:solidFill>
            <a:srgbClr val="E6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353.6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56CDBE8-899D-6841-BD7C-CE728A294FCA}"/>
              </a:ext>
            </a:extLst>
          </p:cNvPr>
          <p:cNvSpPr/>
          <p:nvPr/>
        </p:nvSpPr>
        <p:spPr>
          <a:xfrm>
            <a:off x="1718567" y="4074228"/>
            <a:ext cx="914400" cy="914400"/>
          </a:xfrm>
          <a:prstGeom prst="rect">
            <a:avLst/>
          </a:prstGeom>
          <a:solidFill>
            <a:srgbClr val="E3C8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13.9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D2C1F7-632F-5B4B-B3D6-837D94785971}"/>
              </a:ext>
            </a:extLst>
          </p:cNvPr>
          <p:cNvSpPr/>
          <p:nvPr/>
        </p:nvSpPr>
        <p:spPr>
          <a:xfrm>
            <a:off x="2650057" y="4074228"/>
            <a:ext cx="914400" cy="914400"/>
          </a:xfrm>
          <a:prstGeom prst="rect">
            <a:avLst/>
          </a:prstGeom>
          <a:solidFill>
            <a:srgbClr val="EE9B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17.0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BC68BF0-0978-0647-94D6-6E6C9405383F}"/>
              </a:ext>
            </a:extLst>
          </p:cNvPr>
          <p:cNvSpPr/>
          <p:nvPr/>
        </p:nvSpPr>
        <p:spPr>
          <a:xfrm>
            <a:off x="4250110" y="4074228"/>
            <a:ext cx="914400" cy="914400"/>
          </a:xfrm>
          <a:prstGeom prst="rect">
            <a:avLst/>
          </a:prstGeom>
          <a:solidFill>
            <a:srgbClr val="E633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9.0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FC5B16-CA9D-E149-9232-113BE912EFDF}"/>
              </a:ext>
            </a:extLst>
          </p:cNvPr>
          <p:cNvSpPr/>
          <p:nvPr/>
        </p:nvSpPr>
        <p:spPr>
          <a:xfrm>
            <a:off x="5181600" y="4074228"/>
            <a:ext cx="914400" cy="914400"/>
          </a:xfrm>
          <a:prstGeom prst="rect">
            <a:avLst/>
          </a:prstGeom>
          <a:solidFill>
            <a:srgbClr val="E6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10.5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B65787-D78E-7F42-B7A2-329EF31B9692}"/>
              </a:ext>
            </a:extLst>
          </p:cNvPr>
          <p:cNvSpPr txBox="1"/>
          <p:nvPr/>
        </p:nvSpPr>
        <p:spPr>
          <a:xfrm>
            <a:off x="384631" y="2763631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31BDD6-A6BA-AC4F-B0CD-07466D4C7F14}"/>
              </a:ext>
            </a:extLst>
          </p:cNvPr>
          <p:cNvSpPr txBox="1"/>
          <p:nvPr/>
        </p:nvSpPr>
        <p:spPr>
          <a:xfrm>
            <a:off x="455361" y="4346762"/>
            <a:ext cx="110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Biosensor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6AB75AB-D30B-4840-9CB1-6825B82658ED}"/>
              </a:ext>
            </a:extLst>
          </p:cNvPr>
          <p:cNvSpPr txBox="1"/>
          <p:nvPr/>
        </p:nvSpPr>
        <p:spPr>
          <a:xfrm>
            <a:off x="5362923" y="207053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2F70D0-C013-A846-BC03-D88C7AD4BC07}"/>
              </a:ext>
            </a:extLst>
          </p:cNvPr>
          <p:cNvSpPr txBox="1"/>
          <p:nvPr/>
        </p:nvSpPr>
        <p:spPr>
          <a:xfrm>
            <a:off x="2837191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F87E9D1-A488-C64C-99B3-B812043CB522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>
            <a:off x="3564457" y="2897070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8AC6EE4-353B-E849-9E23-47F053E87EFC}"/>
              </a:ext>
            </a:extLst>
          </p:cNvPr>
          <p:cNvCxnSpPr>
            <a:cxnSpLocks/>
            <a:stCxn id="23" idx="3"/>
            <a:endCxn id="24" idx="1"/>
          </p:cNvCxnSpPr>
          <p:nvPr/>
        </p:nvCxnSpPr>
        <p:spPr>
          <a:xfrm>
            <a:off x="3564457" y="4531428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50C2EAE-651A-1E42-BDBF-5A1288F3F401}"/>
              </a:ext>
            </a:extLst>
          </p:cNvPr>
          <p:cNvSpPr txBox="1"/>
          <p:nvPr/>
        </p:nvSpPr>
        <p:spPr>
          <a:xfrm>
            <a:off x="2204984" y="1716544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F986AD-8279-DF49-BAF4-FEC26F452C88}"/>
              </a:ext>
            </a:extLst>
          </p:cNvPr>
          <p:cNvSpPr txBox="1"/>
          <p:nvPr/>
        </p:nvSpPr>
        <p:spPr>
          <a:xfrm>
            <a:off x="4835381" y="1695947"/>
            <a:ext cx="658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8075DEB-CFAD-524B-834C-CDD8721B161B}"/>
              </a:ext>
            </a:extLst>
          </p:cNvPr>
          <p:cNvSpPr txBox="1"/>
          <p:nvPr/>
        </p:nvSpPr>
        <p:spPr>
          <a:xfrm>
            <a:off x="455361" y="5318969"/>
            <a:ext cx="1156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Difference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071479C-16B4-F64E-AA3F-172D2603E512}"/>
              </a:ext>
            </a:extLst>
          </p:cNvPr>
          <p:cNvSpPr txBox="1"/>
          <p:nvPr/>
        </p:nvSpPr>
        <p:spPr>
          <a:xfrm>
            <a:off x="2274249" y="53392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3.1</a:t>
            </a:r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C4020EE-2997-9C4D-8040-EAAA68D3C7ED}"/>
              </a:ext>
            </a:extLst>
          </p:cNvPr>
          <p:cNvSpPr txBox="1"/>
          <p:nvPr/>
        </p:nvSpPr>
        <p:spPr>
          <a:xfrm>
            <a:off x="5013666" y="53392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398573D-4909-1A48-B744-2DCBE8B09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366824"/>
              </p:ext>
            </p:extLst>
          </p:nvPr>
        </p:nvGraphicFramePr>
        <p:xfrm>
          <a:off x="6796860" y="758891"/>
          <a:ext cx="5078184" cy="54918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6364">
                  <a:extLst>
                    <a:ext uri="{9D8B030D-6E8A-4147-A177-3AD203B41FA5}">
                      <a16:colId xmlns:a16="http://schemas.microsoft.com/office/drawing/2014/main" val="3223275286"/>
                    </a:ext>
                  </a:extLst>
                </a:gridCol>
                <a:gridCol w="846364">
                  <a:extLst>
                    <a:ext uri="{9D8B030D-6E8A-4147-A177-3AD203B41FA5}">
                      <a16:colId xmlns:a16="http://schemas.microsoft.com/office/drawing/2014/main" val="1889885448"/>
                    </a:ext>
                  </a:extLst>
                </a:gridCol>
                <a:gridCol w="846364">
                  <a:extLst>
                    <a:ext uri="{9D8B030D-6E8A-4147-A177-3AD203B41FA5}">
                      <a16:colId xmlns:a16="http://schemas.microsoft.com/office/drawing/2014/main" val="342144326"/>
                    </a:ext>
                  </a:extLst>
                </a:gridCol>
                <a:gridCol w="846364">
                  <a:extLst>
                    <a:ext uri="{9D8B030D-6E8A-4147-A177-3AD203B41FA5}">
                      <a16:colId xmlns:a16="http://schemas.microsoft.com/office/drawing/2014/main" val="2282874744"/>
                    </a:ext>
                  </a:extLst>
                </a:gridCol>
                <a:gridCol w="846364">
                  <a:extLst>
                    <a:ext uri="{9D8B030D-6E8A-4147-A177-3AD203B41FA5}">
                      <a16:colId xmlns:a16="http://schemas.microsoft.com/office/drawing/2014/main" val="1104736464"/>
                    </a:ext>
                  </a:extLst>
                </a:gridCol>
                <a:gridCol w="846364">
                  <a:extLst>
                    <a:ext uri="{9D8B030D-6E8A-4147-A177-3AD203B41FA5}">
                      <a16:colId xmlns:a16="http://schemas.microsoft.com/office/drawing/2014/main" val="105996227"/>
                    </a:ext>
                  </a:extLst>
                </a:gridCol>
              </a:tblGrid>
              <a:tr h="260858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R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G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B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Hue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5401208"/>
                  </a:ext>
                </a:extLst>
              </a:tr>
              <a:tr h="481772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Calibration Red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353.6040169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0557297"/>
                  </a:ext>
                </a:extLst>
              </a:tr>
              <a:tr h="260858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0621007"/>
                  </a:ext>
                </a:extLst>
              </a:tr>
              <a:tr h="277162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LYJ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5746346"/>
                  </a:ext>
                </a:extLst>
              </a:tr>
              <a:tr h="481772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Reference Red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229.8377209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111.959827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114.8153736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358.5465231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9685819"/>
                  </a:ext>
                </a:extLst>
              </a:tr>
              <a:tr h="260858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5729531"/>
                  </a:ext>
                </a:extLst>
              </a:tr>
              <a:tr h="481772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 dirty="0">
                          <a:effectLst/>
                        </a:rPr>
                        <a:t>Sample</a:t>
                      </a:r>
                      <a:endParaRPr lang="en-S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227.0660793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199.5770925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191.2665198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13.92850551</a:t>
                      </a:r>
                      <a:endParaRPr lang="en-SG" sz="12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9906300"/>
                  </a:ext>
                </a:extLst>
              </a:tr>
              <a:tr h="481772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Hue Translation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 dirty="0">
                          <a:effectLst/>
                        </a:rPr>
                        <a:t>8.985999284</a:t>
                      </a:r>
                      <a:endParaRPr lang="en-S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5792305"/>
                  </a:ext>
                </a:extLst>
              </a:tr>
              <a:tr h="260858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3644036"/>
                  </a:ext>
                </a:extLst>
              </a:tr>
              <a:tr h="260858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1342653"/>
                  </a:ext>
                </a:extLst>
              </a:tr>
              <a:tr h="277162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ZJ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7057324"/>
                  </a:ext>
                </a:extLst>
              </a:tr>
              <a:tr h="481772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Reference Red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202.5582418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84.01155563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83.7375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0.138387774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9533670"/>
                  </a:ext>
                </a:extLst>
              </a:tr>
              <a:tr h="260858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3043727"/>
                  </a:ext>
                </a:extLst>
              </a:tr>
              <a:tr h="481772"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Sample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237.078125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154.6463415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122.0735518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>
                          <a:effectLst/>
                        </a:rPr>
                        <a:t>16.99382315</a:t>
                      </a:r>
                      <a:endParaRPr lang="en-SG" sz="12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1847938"/>
                  </a:ext>
                </a:extLst>
              </a:tr>
              <a:tr h="481772"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 dirty="0">
                          <a:effectLst/>
                        </a:rPr>
                        <a:t> </a:t>
                      </a:r>
                      <a:endParaRPr lang="en-S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 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1200" u="none" strike="noStrike">
                          <a:effectLst/>
                        </a:rPr>
                        <a:t>Hue Translation</a:t>
                      </a:r>
                      <a:endParaRPr lang="en-SG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1200" u="none" strike="noStrike" dirty="0">
                          <a:effectLst/>
                        </a:rPr>
                        <a:t>10.45945224</a:t>
                      </a:r>
                      <a:endParaRPr lang="en-SG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4494725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80480C8E-E14A-C34C-99D3-114056F33591}"/>
              </a:ext>
            </a:extLst>
          </p:cNvPr>
          <p:cNvSpPr txBox="1"/>
          <p:nvPr/>
        </p:nvSpPr>
        <p:spPr>
          <a:xfrm>
            <a:off x="3630513" y="5708586"/>
            <a:ext cx="3067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*HSV with S &amp; V at 90% as it is calibrated with HUE values instead of RGB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0E1E785-3CBA-124F-97AD-5E3CB047CC5A}"/>
              </a:ext>
            </a:extLst>
          </p:cNvPr>
          <p:cNvSpPr txBox="1"/>
          <p:nvPr/>
        </p:nvSpPr>
        <p:spPr>
          <a:xfrm>
            <a:off x="4456623" y="2067909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</p:spTree>
    <p:extLst>
      <p:ext uri="{BB962C8B-B14F-4D97-AF65-F5344CB8AC3E}">
        <p14:creationId xmlns:p14="http://schemas.microsoft.com/office/powerpoint/2010/main" val="1893750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4FFB25F-0DF9-6742-A5CA-FE3539749613}"/>
              </a:ext>
            </a:extLst>
          </p:cNvPr>
          <p:cNvSpPr txBox="1"/>
          <p:nvPr/>
        </p:nvSpPr>
        <p:spPr>
          <a:xfrm>
            <a:off x="1899890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09E85A-A697-344F-929D-D6AC764781E1}"/>
              </a:ext>
            </a:extLst>
          </p:cNvPr>
          <p:cNvSpPr/>
          <p:nvPr/>
        </p:nvSpPr>
        <p:spPr>
          <a:xfrm>
            <a:off x="1718567" y="2439870"/>
            <a:ext cx="914400" cy="914400"/>
          </a:xfrm>
          <a:prstGeom prst="rect">
            <a:avLst/>
          </a:prstGeom>
          <a:solidFill>
            <a:srgbClr val="E67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358.5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C9725F-27F3-F244-9367-70DBE0884D88}"/>
              </a:ext>
            </a:extLst>
          </p:cNvPr>
          <p:cNvSpPr/>
          <p:nvPr/>
        </p:nvSpPr>
        <p:spPr>
          <a:xfrm>
            <a:off x="2650057" y="2439870"/>
            <a:ext cx="914400" cy="914400"/>
          </a:xfrm>
          <a:prstGeom prst="rect">
            <a:avLst/>
          </a:prstGeom>
          <a:solidFill>
            <a:srgbClr val="CB53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0.14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1406840-2BB7-D44B-B929-451403CD67FA}"/>
              </a:ext>
            </a:extLst>
          </p:cNvPr>
          <p:cNvSpPr/>
          <p:nvPr/>
        </p:nvSpPr>
        <p:spPr>
          <a:xfrm>
            <a:off x="4250110" y="2439870"/>
            <a:ext cx="914400" cy="914400"/>
          </a:xfrm>
          <a:prstGeom prst="rect">
            <a:avLst/>
          </a:prstGeom>
          <a:solidFill>
            <a:srgbClr val="E670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353.6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496D62-6C72-1343-8563-B62B71089B6E}"/>
              </a:ext>
            </a:extLst>
          </p:cNvPr>
          <p:cNvSpPr/>
          <p:nvPr/>
        </p:nvSpPr>
        <p:spPr>
          <a:xfrm>
            <a:off x="5181600" y="2439870"/>
            <a:ext cx="914400" cy="914400"/>
          </a:xfrm>
          <a:prstGeom prst="rect">
            <a:avLst/>
          </a:prstGeom>
          <a:solidFill>
            <a:srgbClr val="CC53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353.6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B65787-D78E-7F42-B7A2-329EF31B9692}"/>
              </a:ext>
            </a:extLst>
          </p:cNvPr>
          <p:cNvSpPr txBox="1"/>
          <p:nvPr/>
        </p:nvSpPr>
        <p:spPr>
          <a:xfrm>
            <a:off x="384631" y="2763631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31BDD6-A6BA-AC4F-B0CD-07466D4C7F14}"/>
              </a:ext>
            </a:extLst>
          </p:cNvPr>
          <p:cNvSpPr txBox="1"/>
          <p:nvPr/>
        </p:nvSpPr>
        <p:spPr>
          <a:xfrm>
            <a:off x="455361" y="4346762"/>
            <a:ext cx="110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Biosensor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6AB75AB-D30B-4840-9CB1-6825B82658ED}"/>
              </a:ext>
            </a:extLst>
          </p:cNvPr>
          <p:cNvSpPr txBox="1"/>
          <p:nvPr/>
        </p:nvSpPr>
        <p:spPr>
          <a:xfrm>
            <a:off x="5362923" y="207053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2F70D0-C013-A846-BC03-D88C7AD4BC07}"/>
              </a:ext>
            </a:extLst>
          </p:cNvPr>
          <p:cNvSpPr txBox="1"/>
          <p:nvPr/>
        </p:nvSpPr>
        <p:spPr>
          <a:xfrm>
            <a:off x="2837191" y="204468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HP2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F87E9D1-A488-C64C-99B3-B812043CB522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>
            <a:off x="3564457" y="2897070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8AC6EE4-353B-E849-9E23-47F053E87EFC}"/>
              </a:ext>
            </a:extLst>
          </p:cNvPr>
          <p:cNvCxnSpPr>
            <a:cxnSpLocks/>
          </p:cNvCxnSpPr>
          <p:nvPr/>
        </p:nvCxnSpPr>
        <p:spPr>
          <a:xfrm>
            <a:off x="3564457" y="4531428"/>
            <a:ext cx="68565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50C2EAE-651A-1E42-BDBF-5A1288F3F401}"/>
              </a:ext>
            </a:extLst>
          </p:cNvPr>
          <p:cNvSpPr txBox="1"/>
          <p:nvPr/>
        </p:nvSpPr>
        <p:spPr>
          <a:xfrm>
            <a:off x="2204984" y="1716544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F986AD-8279-DF49-BAF4-FEC26F452C88}"/>
              </a:ext>
            </a:extLst>
          </p:cNvPr>
          <p:cNvSpPr txBox="1"/>
          <p:nvPr/>
        </p:nvSpPr>
        <p:spPr>
          <a:xfrm>
            <a:off x="4835381" y="1695947"/>
            <a:ext cx="658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8075DEB-CFAD-524B-834C-CDD8721B161B}"/>
              </a:ext>
            </a:extLst>
          </p:cNvPr>
          <p:cNvSpPr txBox="1"/>
          <p:nvPr/>
        </p:nvSpPr>
        <p:spPr>
          <a:xfrm>
            <a:off x="455361" y="5318969"/>
            <a:ext cx="1156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Difference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071479C-16B4-F64E-AA3F-172D2603E512}"/>
              </a:ext>
            </a:extLst>
          </p:cNvPr>
          <p:cNvSpPr txBox="1"/>
          <p:nvPr/>
        </p:nvSpPr>
        <p:spPr>
          <a:xfrm>
            <a:off x="2274249" y="53392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3.1</a:t>
            </a:r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C4020EE-2997-9C4D-8040-EAAA68D3C7ED}"/>
              </a:ext>
            </a:extLst>
          </p:cNvPr>
          <p:cNvSpPr txBox="1"/>
          <p:nvPr/>
        </p:nvSpPr>
        <p:spPr>
          <a:xfrm>
            <a:off x="5013666" y="53392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1.5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FADA9AA-EE2C-D44A-8CE8-42A948F97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096" y="365125"/>
            <a:ext cx="10515600" cy="1325563"/>
          </a:xfrm>
        </p:spPr>
        <p:txBody>
          <a:bodyPr/>
          <a:lstStyle/>
          <a:p>
            <a:r>
              <a:rPr lang="en-US" dirty="0"/>
              <a:t>Biosensor – pH 5.5 Red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91771B7-6887-7343-90C8-FECDFC17A578}"/>
              </a:ext>
            </a:extLst>
          </p:cNvPr>
          <p:cNvSpPr txBox="1"/>
          <p:nvPr/>
        </p:nvSpPr>
        <p:spPr>
          <a:xfrm>
            <a:off x="4456623" y="2067909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HP1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FC76509-F962-2B4F-B5ED-DB302373C65C}"/>
              </a:ext>
            </a:extLst>
          </p:cNvPr>
          <p:cNvSpPr txBox="1"/>
          <p:nvPr/>
        </p:nvSpPr>
        <p:spPr>
          <a:xfrm>
            <a:off x="4113138" y="5621244"/>
            <a:ext cx="24995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*S&amp;V</a:t>
            </a:r>
            <a:r>
              <a:rPr lang="zh-CN" altLang="en-US" dirty="0"/>
              <a:t> </a:t>
            </a:r>
            <a:r>
              <a:rPr lang="en-US" altLang="zh-CN" dirty="0"/>
              <a:t>inherits pre-calibration value </a:t>
            </a:r>
            <a:r>
              <a:rPr lang="en-US" dirty="0"/>
              <a:t>as it is calibrated with HUE values instead of RGB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BCE5FCB-E03A-6C49-A9E3-1C45E7143C66}"/>
              </a:ext>
            </a:extLst>
          </p:cNvPr>
          <p:cNvSpPr/>
          <p:nvPr/>
        </p:nvSpPr>
        <p:spPr>
          <a:xfrm>
            <a:off x="1718567" y="4074228"/>
            <a:ext cx="914400" cy="914400"/>
          </a:xfrm>
          <a:prstGeom prst="rect">
            <a:avLst/>
          </a:prstGeom>
          <a:solidFill>
            <a:srgbClr val="E3C8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13.9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A120B3A-01BE-BE41-B799-A8495ED1361D}"/>
              </a:ext>
            </a:extLst>
          </p:cNvPr>
          <p:cNvSpPr/>
          <p:nvPr/>
        </p:nvSpPr>
        <p:spPr>
          <a:xfrm>
            <a:off x="2650057" y="4074228"/>
            <a:ext cx="914400" cy="914400"/>
          </a:xfrm>
          <a:prstGeom prst="rect">
            <a:avLst/>
          </a:prstGeom>
          <a:solidFill>
            <a:srgbClr val="EE9B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17.0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901D58B-AD29-8345-98F5-392001F64AAA}"/>
              </a:ext>
            </a:extLst>
          </p:cNvPr>
          <p:cNvSpPr/>
          <p:nvPr/>
        </p:nvSpPr>
        <p:spPr>
          <a:xfrm>
            <a:off x="4250110" y="4074228"/>
            <a:ext cx="914400" cy="914400"/>
          </a:xfrm>
          <a:prstGeom prst="rect">
            <a:avLst/>
          </a:prstGeom>
          <a:solidFill>
            <a:srgbClr val="E3C4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9.0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315CFF3-D798-294C-9DC3-10F7B5BA45E8}"/>
              </a:ext>
            </a:extLst>
          </p:cNvPr>
          <p:cNvSpPr/>
          <p:nvPr/>
        </p:nvSpPr>
        <p:spPr>
          <a:xfrm>
            <a:off x="5181600" y="4074228"/>
            <a:ext cx="914400" cy="914400"/>
          </a:xfrm>
          <a:prstGeom prst="rect">
            <a:avLst/>
          </a:prstGeom>
          <a:solidFill>
            <a:srgbClr val="EE79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10.5</a:t>
            </a:r>
          </a:p>
        </p:txBody>
      </p:sp>
    </p:spTree>
    <p:extLst>
      <p:ext uri="{BB962C8B-B14F-4D97-AF65-F5344CB8AC3E}">
        <p14:creationId xmlns:p14="http://schemas.microsoft.com/office/powerpoint/2010/main" val="2694295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383</Words>
  <Application>Microsoft Office PowerPoint</Application>
  <PresentationFormat>Widescreen</PresentationFormat>
  <Paragraphs>234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Biosensor – pH 3 Green</vt:lpstr>
      <vt:lpstr>Biosensor – pH 3 Green</vt:lpstr>
      <vt:lpstr>Biosensor – pH 4 Yellow</vt:lpstr>
      <vt:lpstr>PowerPoint Presentation</vt:lpstr>
      <vt:lpstr>Biosensor – pH 5.5 Red</vt:lpstr>
      <vt:lpstr>Biosensor – pH 5.5 Red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Light – Green Sample</dc:title>
  <dc:creator>Microsoft Office User</dc:creator>
  <cp:lastModifiedBy>Microsoft Office User</cp:lastModifiedBy>
  <cp:revision>18</cp:revision>
  <dcterms:created xsi:type="dcterms:W3CDTF">2024-06-13T01:36:08Z</dcterms:created>
  <dcterms:modified xsi:type="dcterms:W3CDTF">2024-12-02T03:54:10Z</dcterms:modified>
</cp:coreProperties>
</file>